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9144000"/>
  <p:embeddedFontLst>
    <p:embeddedFont>
      <p:font typeface="Source Han Sans JP Bold" panose="020B0600070205080204" charset="-128"/>
      <p:regular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8" d="100"/>
          <a:sy n="78" d="100"/>
        </p:scale>
        <p:origin x="850"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jpe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6.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10.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7.png"/></Relationships>
</file>

<file path=ppt/slides/_rels/slide1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8.png"/></Relationships>
</file>

<file path=ppt/slides/_rels/slide1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9.png"/></Relationships>
</file>

<file path=ppt/slides/_rels/slide1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14.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15.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16.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17.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18.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19.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20.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43209"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60500"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4664209"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7167918"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9818519" y="-1606248"/>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7" name="Freeform 7"/>
          <p:cNvSpPr/>
          <p:nvPr/>
        </p:nvSpPr>
        <p:spPr>
          <a:xfrm>
            <a:off x="-583852"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2074741" y="5870316"/>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Freeform 9"/>
          <p:cNvSpPr/>
          <p:nvPr/>
        </p:nvSpPr>
        <p:spPr>
          <a:xfrm>
            <a:off x="4664209"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0" name="Freeform 10"/>
          <p:cNvSpPr/>
          <p:nvPr/>
        </p:nvSpPr>
        <p:spPr>
          <a:xfrm>
            <a:off x="7288240"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p:cNvSpPr/>
          <p:nvPr/>
        </p:nvSpPr>
        <p:spPr>
          <a:xfrm>
            <a:off x="9912270"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1492780" y="331058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a:off x="-1552616" y="84561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a:off x="10882668" y="84561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5" name="Freeform 15"/>
          <p:cNvSpPr/>
          <p:nvPr/>
        </p:nvSpPr>
        <p:spPr>
          <a:xfrm>
            <a:off x="11033291" y="331058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a:off x="-489747" y="3915592"/>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17" name="Freeform 17"/>
          <p:cNvSpPr/>
          <p:nvPr/>
        </p:nvSpPr>
        <p:spPr>
          <a:xfrm>
            <a:off x="-601787" y="1468735"/>
            <a:ext cx="1389535" cy="1574463"/>
          </a:xfrm>
          <a:custGeom>
            <a:avLst/>
            <a:gdLst/>
            <a:ahLst/>
            <a:cxnLst/>
            <a:rect l="l" t="t" r="r" b="b"/>
            <a:pathLst>
              <a:path w="1389535" h="1574463">
                <a:moveTo>
                  <a:pt x="0" y="0"/>
                </a:moveTo>
                <a:lnTo>
                  <a:pt x="1389535" y="0"/>
                </a:lnTo>
                <a:lnTo>
                  <a:pt x="1389535" y="1574463"/>
                </a:lnTo>
                <a:lnTo>
                  <a:pt x="0" y="1574463"/>
                </a:lnTo>
                <a:lnTo>
                  <a:pt x="0" y="0"/>
                </a:lnTo>
                <a:close/>
              </a:path>
            </a:pathLst>
          </a:custGeom>
          <a:blipFill>
            <a:blip r:embed="rId12"/>
            <a:stretch>
              <a:fillRect/>
            </a:stretch>
          </a:blipFill>
        </p:spPr>
      </p:sp>
      <p:sp>
        <p:nvSpPr>
          <p:cNvPr id="18" name="Freeform 18"/>
          <p:cNvSpPr/>
          <p:nvPr/>
        </p:nvSpPr>
        <p:spPr>
          <a:xfrm>
            <a:off x="205021" y="-174164"/>
            <a:ext cx="1585860" cy="1565870"/>
          </a:xfrm>
          <a:custGeom>
            <a:avLst/>
            <a:gdLst/>
            <a:ahLst/>
            <a:cxnLst/>
            <a:rect l="l" t="t" r="r" b="b"/>
            <a:pathLst>
              <a:path w="1585860" h="1565870">
                <a:moveTo>
                  <a:pt x="0" y="0"/>
                </a:moveTo>
                <a:lnTo>
                  <a:pt x="1585859" y="0"/>
                </a:lnTo>
                <a:lnTo>
                  <a:pt x="1585859" y="1565870"/>
                </a:lnTo>
                <a:lnTo>
                  <a:pt x="0" y="1565870"/>
                </a:lnTo>
                <a:lnTo>
                  <a:pt x="0" y="0"/>
                </a:lnTo>
                <a:close/>
              </a:path>
            </a:pathLst>
          </a:custGeom>
          <a:blipFill>
            <a:blip r:embed="rId13"/>
            <a:stretch>
              <a:fillRect/>
            </a:stretch>
          </a:blipFill>
        </p:spPr>
      </p:sp>
      <p:sp>
        <p:nvSpPr>
          <p:cNvPr id="19" name="Freeform 19"/>
          <p:cNvSpPr/>
          <p:nvPr/>
        </p:nvSpPr>
        <p:spPr>
          <a:xfrm>
            <a:off x="2639155" y="-355033"/>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0" name="Freeform 20"/>
          <p:cNvSpPr/>
          <p:nvPr/>
        </p:nvSpPr>
        <p:spPr>
          <a:xfrm>
            <a:off x="5582059" y="5809831"/>
            <a:ext cx="1585860" cy="1565870"/>
          </a:xfrm>
          <a:custGeom>
            <a:avLst/>
            <a:gdLst/>
            <a:ahLst/>
            <a:cxnLst/>
            <a:rect l="l" t="t" r="r" b="b"/>
            <a:pathLst>
              <a:path w="1585860" h="1565870">
                <a:moveTo>
                  <a:pt x="0" y="0"/>
                </a:moveTo>
                <a:lnTo>
                  <a:pt x="1585859" y="0"/>
                </a:lnTo>
                <a:lnTo>
                  <a:pt x="1585859" y="1565870"/>
                </a:lnTo>
                <a:lnTo>
                  <a:pt x="0" y="1565870"/>
                </a:lnTo>
                <a:lnTo>
                  <a:pt x="0" y="0"/>
                </a:lnTo>
                <a:close/>
              </a:path>
            </a:pathLst>
          </a:custGeom>
          <a:blipFill>
            <a:blip r:embed="rId13"/>
            <a:stretch>
              <a:fillRect/>
            </a:stretch>
          </a:blipFill>
        </p:spPr>
      </p:sp>
      <p:sp>
        <p:nvSpPr>
          <p:cNvPr id="21" name="Freeform 21"/>
          <p:cNvSpPr/>
          <p:nvPr/>
        </p:nvSpPr>
        <p:spPr>
          <a:xfrm>
            <a:off x="11104864" y="1720501"/>
            <a:ext cx="1167340" cy="1322696"/>
          </a:xfrm>
          <a:custGeom>
            <a:avLst/>
            <a:gdLst/>
            <a:ahLst/>
            <a:cxnLst/>
            <a:rect l="l" t="t" r="r" b="b"/>
            <a:pathLst>
              <a:path w="1167340" h="1322696">
                <a:moveTo>
                  <a:pt x="0" y="0"/>
                </a:moveTo>
                <a:lnTo>
                  <a:pt x="1167340" y="0"/>
                </a:lnTo>
                <a:lnTo>
                  <a:pt x="1167340" y="1322697"/>
                </a:lnTo>
                <a:lnTo>
                  <a:pt x="0" y="1322697"/>
                </a:lnTo>
                <a:lnTo>
                  <a:pt x="0" y="0"/>
                </a:lnTo>
                <a:close/>
              </a:path>
            </a:pathLst>
          </a:custGeom>
          <a:blipFill>
            <a:blip r:embed="rId12"/>
            <a:stretch>
              <a:fillRect/>
            </a:stretch>
          </a:blipFill>
        </p:spPr>
      </p:sp>
      <p:sp>
        <p:nvSpPr>
          <p:cNvPr id="22" name="Freeform 22"/>
          <p:cNvSpPr/>
          <p:nvPr/>
        </p:nvSpPr>
        <p:spPr>
          <a:xfrm>
            <a:off x="2823824" y="5734082"/>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23" name="Freeform 23"/>
          <p:cNvSpPr/>
          <p:nvPr/>
        </p:nvSpPr>
        <p:spPr>
          <a:xfrm>
            <a:off x="8078273" y="-67180"/>
            <a:ext cx="1062701" cy="1204131"/>
          </a:xfrm>
          <a:custGeom>
            <a:avLst/>
            <a:gdLst/>
            <a:ahLst/>
            <a:cxnLst/>
            <a:rect l="l" t="t" r="r" b="b"/>
            <a:pathLst>
              <a:path w="1062701" h="1204131">
                <a:moveTo>
                  <a:pt x="0" y="0"/>
                </a:moveTo>
                <a:lnTo>
                  <a:pt x="1062700" y="0"/>
                </a:lnTo>
                <a:lnTo>
                  <a:pt x="1062700" y="1204132"/>
                </a:lnTo>
                <a:lnTo>
                  <a:pt x="0" y="1204132"/>
                </a:lnTo>
                <a:lnTo>
                  <a:pt x="0" y="0"/>
                </a:lnTo>
                <a:close/>
              </a:path>
            </a:pathLst>
          </a:custGeom>
          <a:blipFill>
            <a:blip r:embed="rId12"/>
            <a:stretch>
              <a:fillRect/>
            </a:stretch>
          </a:blipFill>
        </p:spPr>
      </p:sp>
      <p:sp>
        <p:nvSpPr>
          <p:cNvPr id="24" name="Freeform 24"/>
          <p:cNvSpPr/>
          <p:nvPr/>
        </p:nvSpPr>
        <p:spPr>
          <a:xfrm>
            <a:off x="5145000" y="-368434"/>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5" name="Freeform 25"/>
          <p:cNvSpPr/>
          <p:nvPr/>
        </p:nvSpPr>
        <p:spPr>
          <a:xfrm>
            <a:off x="10240361" y="-661047"/>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6" name="Freeform 26"/>
          <p:cNvSpPr/>
          <p:nvPr/>
        </p:nvSpPr>
        <p:spPr>
          <a:xfrm>
            <a:off x="10552140" y="5573348"/>
            <a:ext cx="1585860" cy="1565870"/>
          </a:xfrm>
          <a:custGeom>
            <a:avLst/>
            <a:gdLst/>
            <a:ahLst/>
            <a:cxnLst/>
            <a:rect l="l" t="t" r="r" b="b"/>
            <a:pathLst>
              <a:path w="1585860" h="1565870">
                <a:moveTo>
                  <a:pt x="0" y="0"/>
                </a:moveTo>
                <a:lnTo>
                  <a:pt x="1585860" y="0"/>
                </a:lnTo>
                <a:lnTo>
                  <a:pt x="1585860" y="1565869"/>
                </a:lnTo>
                <a:lnTo>
                  <a:pt x="0" y="1565869"/>
                </a:lnTo>
                <a:lnTo>
                  <a:pt x="0" y="0"/>
                </a:lnTo>
                <a:close/>
              </a:path>
            </a:pathLst>
          </a:custGeom>
          <a:blipFill>
            <a:blip r:embed="rId13"/>
            <a:stretch>
              <a:fillRect/>
            </a:stretch>
          </a:blipFill>
        </p:spPr>
      </p:sp>
      <p:sp>
        <p:nvSpPr>
          <p:cNvPr id="27" name="Freeform 27"/>
          <p:cNvSpPr/>
          <p:nvPr/>
        </p:nvSpPr>
        <p:spPr>
          <a:xfrm>
            <a:off x="176254" y="5813904"/>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8" name="Freeform 28"/>
          <p:cNvSpPr/>
          <p:nvPr/>
        </p:nvSpPr>
        <p:spPr>
          <a:xfrm rot="-10800000">
            <a:off x="11443232" y="4058717"/>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29" name="Freeform 29"/>
          <p:cNvSpPr/>
          <p:nvPr/>
        </p:nvSpPr>
        <p:spPr>
          <a:xfrm>
            <a:off x="7965072" y="5950099"/>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30" name="TextBox 30"/>
          <p:cNvSpPr txBox="1"/>
          <p:nvPr/>
        </p:nvSpPr>
        <p:spPr>
          <a:xfrm>
            <a:off x="1450670" y="840869"/>
            <a:ext cx="9231749" cy="2734945"/>
          </a:xfrm>
          <a:prstGeom prst="rect">
            <a:avLst/>
          </a:prstGeom>
        </p:spPr>
        <p:txBody>
          <a:bodyPr lIns="0" tIns="0" rIns="0" bIns="0" rtlCol="0" anchor="t">
            <a:spAutoFit/>
          </a:bodyPr>
          <a:lstStyle/>
          <a:p>
            <a:pPr algn="ctr">
              <a:lnSpc>
                <a:spcPts val="7279"/>
              </a:lnSpc>
            </a:pPr>
            <a:r>
              <a:rPr lang="en-US" sz="5199" b="1" dirty="0" err="1">
                <a:solidFill>
                  <a:srgbClr val="B6293B"/>
                </a:solidFill>
                <a:latin typeface="Source Han Sans JP Bold"/>
                <a:ea typeface="Source Han Sans JP Bold"/>
                <a:cs typeface="Source Han Sans JP Bold"/>
                <a:sym typeface="Source Han Sans JP Bold"/>
              </a:rPr>
              <a:t>わらべうたベビーマッサージと</a:t>
            </a:r>
            <a:endParaRPr lang="en-US" sz="5199" b="1" dirty="0">
              <a:solidFill>
                <a:srgbClr val="B6293B"/>
              </a:solidFill>
              <a:latin typeface="Source Han Sans JP Bold"/>
              <a:ea typeface="Source Han Sans JP Bold"/>
              <a:cs typeface="Source Han Sans JP Bold"/>
              <a:sym typeface="Source Han Sans JP Bold"/>
            </a:endParaRPr>
          </a:p>
          <a:p>
            <a:pPr algn="ctr">
              <a:lnSpc>
                <a:spcPts val="7279"/>
              </a:lnSpc>
            </a:pPr>
            <a:r>
              <a:rPr lang="en-US" sz="5199" b="1" dirty="0" err="1">
                <a:solidFill>
                  <a:srgbClr val="B6293B"/>
                </a:solidFill>
                <a:latin typeface="Source Han Sans JP Bold"/>
                <a:ea typeface="Source Han Sans JP Bold"/>
                <a:cs typeface="Source Han Sans JP Bold"/>
                <a:sym typeface="Source Han Sans JP Bold"/>
              </a:rPr>
              <a:t>絵本の</a:t>
            </a:r>
            <a:endParaRPr lang="en-US" sz="5199" b="1" dirty="0">
              <a:solidFill>
                <a:srgbClr val="B6293B"/>
              </a:solidFill>
              <a:latin typeface="Source Han Sans JP Bold"/>
              <a:ea typeface="Source Han Sans JP Bold"/>
              <a:cs typeface="Source Han Sans JP Bold"/>
              <a:sym typeface="Source Han Sans JP Bold"/>
            </a:endParaRPr>
          </a:p>
          <a:p>
            <a:pPr algn="ctr">
              <a:lnSpc>
                <a:spcPts val="7279"/>
              </a:lnSpc>
            </a:pPr>
            <a:r>
              <a:rPr lang="en-US" sz="5199" b="1" dirty="0" err="1">
                <a:solidFill>
                  <a:srgbClr val="B6293B"/>
                </a:solidFill>
                <a:latin typeface="Source Han Sans JP Bold"/>
                <a:ea typeface="Source Han Sans JP Bold"/>
                <a:cs typeface="Source Han Sans JP Bold"/>
                <a:sym typeface="Source Han Sans JP Bold"/>
              </a:rPr>
              <a:t>密接な関係</a:t>
            </a:r>
            <a:endParaRPr lang="en-US" sz="5199" b="1" dirty="0">
              <a:solidFill>
                <a:srgbClr val="B6293B"/>
              </a:solidFill>
              <a:latin typeface="Source Han Sans JP Bold"/>
              <a:ea typeface="Source Han Sans JP Bold"/>
              <a:cs typeface="Source Han Sans JP Bold"/>
              <a:sym typeface="Source Han Sans JP Bold"/>
            </a:endParaRPr>
          </a:p>
        </p:txBody>
      </p:sp>
      <p:sp>
        <p:nvSpPr>
          <p:cNvPr id="31" name="TextBox 31"/>
          <p:cNvSpPr txBox="1"/>
          <p:nvPr/>
        </p:nvSpPr>
        <p:spPr>
          <a:xfrm>
            <a:off x="1480185" y="4779273"/>
            <a:ext cx="9231749" cy="523875"/>
          </a:xfrm>
          <a:prstGeom prst="rect">
            <a:avLst/>
          </a:prstGeom>
        </p:spPr>
        <p:txBody>
          <a:bodyPr lIns="0" tIns="0" rIns="0" bIns="0" rtlCol="0" anchor="t">
            <a:spAutoFit/>
          </a:bodyPr>
          <a:lstStyle/>
          <a:p>
            <a:pPr algn="ctr">
              <a:lnSpc>
                <a:spcPts val="4200"/>
              </a:lnSpc>
            </a:pPr>
            <a:r>
              <a:rPr lang="en-US" sz="3000" b="1">
                <a:solidFill>
                  <a:srgbClr val="B6293B"/>
                </a:solidFill>
                <a:latin typeface="Source Han Sans JP Bold"/>
                <a:ea typeface="Source Han Sans JP Bold"/>
                <a:cs typeface="Source Han Sans JP Bold"/>
                <a:sym typeface="Source Han Sans JP Bold"/>
              </a:rPr>
              <a:t>石津由美</a:t>
            </a:r>
          </a:p>
        </p:txBody>
      </p:sp>
      <p:grpSp>
        <p:nvGrpSpPr>
          <p:cNvPr id="32" name="Group 32"/>
          <p:cNvGrpSpPr/>
          <p:nvPr/>
        </p:nvGrpSpPr>
        <p:grpSpPr>
          <a:xfrm>
            <a:off x="462526" y="2285662"/>
            <a:ext cx="3026928" cy="2399393"/>
            <a:chOff x="0" y="0"/>
            <a:chExt cx="1025379" cy="812800"/>
          </a:xfrm>
        </p:grpSpPr>
        <p:sp>
          <p:nvSpPr>
            <p:cNvPr id="33" name="Freeform 33"/>
            <p:cNvSpPr/>
            <p:nvPr/>
          </p:nvSpPr>
          <p:spPr>
            <a:xfrm>
              <a:off x="0" y="0"/>
              <a:ext cx="1025379" cy="812800"/>
            </a:xfrm>
            <a:custGeom>
              <a:avLst/>
              <a:gdLst/>
              <a:ahLst/>
              <a:cxnLst/>
              <a:rect l="l" t="t" r="r" b="b"/>
              <a:pathLst>
                <a:path w="1025379" h="812800">
                  <a:moveTo>
                    <a:pt x="38365" y="0"/>
                  </a:moveTo>
                  <a:lnTo>
                    <a:pt x="987014" y="0"/>
                  </a:lnTo>
                  <a:cubicBezTo>
                    <a:pt x="997189" y="0"/>
                    <a:pt x="1006947" y="4042"/>
                    <a:pt x="1014142" y="11237"/>
                  </a:cubicBezTo>
                  <a:cubicBezTo>
                    <a:pt x="1021337" y="18432"/>
                    <a:pt x="1025379" y="28190"/>
                    <a:pt x="1025379" y="38365"/>
                  </a:cubicBezTo>
                  <a:lnTo>
                    <a:pt x="1025379" y="774435"/>
                  </a:lnTo>
                  <a:cubicBezTo>
                    <a:pt x="1025379" y="784610"/>
                    <a:pt x="1021337" y="794368"/>
                    <a:pt x="1014142" y="801563"/>
                  </a:cubicBezTo>
                  <a:cubicBezTo>
                    <a:pt x="1006947" y="808758"/>
                    <a:pt x="997189" y="812800"/>
                    <a:pt x="987014" y="812800"/>
                  </a:cubicBezTo>
                  <a:lnTo>
                    <a:pt x="38365" y="812800"/>
                  </a:lnTo>
                  <a:cubicBezTo>
                    <a:pt x="28190" y="812800"/>
                    <a:pt x="18432" y="808758"/>
                    <a:pt x="11237" y="801563"/>
                  </a:cubicBezTo>
                  <a:cubicBezTo>
                    <a:pt x="4042" y="794368"/>
                    <a:pt x="0" y="784610"/>
                    <a:pt x="0" y="774435"/>
                  </a:cubicBezTo>
                  <a:lnTo>
                    <a:pt x="0" y="38365"/>
                  </a:lnTo>
                  <a:cubicBezTo>
                    <a:pt x="0" y="28190"/>
                    <a:pt x="4042" y="18432"/>
                    <a:pt x="11237" y="11237"/>
                  </a:cubicBezTo>
                  <a:cubicBezTo>
                    <a:pt x="18432" y="4042"/>
                    <a:pt x="28190" y="0"/>
                    <a:pt x="38365" y="0"/>
                  </a:cubicBezTo>
                  <a:close/>
                </a:path>
              </a:pathLst>
            </a:custGeom>
            <a:blipFill>
              <a:blip r:embed="rId14"/>
              <a:stretch>
                <a:fillRect l="-123" r="-123"/>
              </a:stretch>
            </a:blipFill>
          </p:spPr>
        </p:sp>
      </p:grpSp>
      <p:sp>
        <p:nvSpPr>
          <p:cNvPr id="34" name="Freeform 34"/>
          <p:cNvSpPr/>
          <p:nvPr/>
        </p:nvSpPr>
        <p:spPr>
          <a:xfrm>
            <a:off x="9813364" y="2805893"/>
            <a:ext cx="2113454" cy="2275590"/>
          </a:xfrm>
          <a:custGeom>
            <a:avLst/>
            <a:gdLst/>
            <a:ahLst/>
            <a:cxnLst/>
            <a:rect l="l" t="t" r="r" b="b"/>
            <a:pathLst>
              <a:path w="2113454" h="2275590">
                <a:moveTo>
                  <a:pt x="0" y="0"/>
                </a:moveTo>
                <a:lnTo>
                  <a:pt x="2113454" y="0"/>
                </a:lnTo>
                <a:lnTo>
                  <a:pt x="2113454" y="2275590"/>
                </a:lnTo>
                <a:lnTo>
                  <a:pt x="0" y="2275590"/>
                </a:lnTo>
                <a:lnTo>
                  <a:pt x="0" y="0"/>
                </a:lnTo>
                <a:close/>
              </a:path>
            </a:pathLst>
          </a:custGeom>
          <a:blipFill>
            <a:blip r:embed="rId15"/>
            <a:stretch>
              <a:fillRect/>
            </a:stretch>
          </a:blipFill>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43209"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60500"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4664209"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7167918"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9818519" y="-1606248"/>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7" name="Freeform 7"/>
          <p:cNvSpPr/>
          <p:nvPr/>
        </p:nvSpPr>
        <p:spPr>
          <a:xfrm>
            <a:off x="-583852"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2074741" y="5870316"/>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Freeform 9"/>
          <p:cNvSpPr/>
          <p:nvPr/>
        </p:nvSpPr>
        <p:spPr>
          <a:xfrm>
            <a:off x="4664209"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0" name="Freeform 10"/>
          <p:cNvSpPr/>
          <p:nvPr/>
        </p:nvSpPr>
        <p:spPr>
          <a:xfrm>
            <a:off x="7288240"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p:cNvSpPr/>
          <p:nvPr/>
        </p:nvSpPr>
        <p:spPr>
          <a:xfrm>
            <a:off x="9912270"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1492780" y="331058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a:off x="-1552616" y="84561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a:off x="10882668" y="84561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5" name="Freeform 15"/>
          <p:cNvSpPr/>
          <p:nvPr/>
        </p:nvSpPr>
        <p:spPr>
          <a:xfrm>
            <a:off x="11033291" y="331058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a:off x="-489747" y="3915592"/>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17" name="Freeform 17"/>
          <p:cNvSpPr/>
          <p:nvPr/>
        </p:nvSpPr>
        <p:spPr>
          <a:xfrm>
            <a:off x="-601787" y="1468735"/>
            <a:ext cx="1389535" cy="1574463"/>
          </a:xfrm>
          <a:custGeom>
            <a:avLst/>
            <a:gdLst/>
            <a:ahLst/>
            <a:cxnLst/>
            <a:rect l="l" t="t" r="r" b="b"/>
            <a:pathLst>
              <a:path w="1389535" h="1574463">
                <a:moveTo>
                  <a:pt x="0" y="0"/>
                </a:moveTo>
                <a:lnTo>
                  <a:pt x="1389535" y="0"/>
                </a:lnTo>
                <a:lnTo>
                  <a:pt x="1389535" y="1574463"/>
                </a:lnTo>
                <a:lnTo>
                  <a:pt x="0" y="1574463"/>
                </a:lnTo>
                <a:lnTo>
                  <a:pt x="0" y="0"/>
                </a:lnTo>
                <a:close/>
              </a:path>
            </a:pathLst>
          </a:custGeom>
          <a:blipFill>
            <a:blip r:embed="rId12"/>
            <a:stretch>
              <a:fillRect/>
            </a:stretch>
          </a:blipFill>
        </p:spPr>
      </p:sp>
      <p:sp>
        <p:nvSpPr>
          <p:cNvPr id="18" name="Freeform 18"/>
          <p:cNvSpPr/>
          <p:nvPr/>
        </p:nvSpPr>
        <p:spPr>
          <a:xfrm>
            <a:off x="205021" y="-174164"/>
            <a:ext cx="1585860" cy="1565870"/>
          </a:xfrm>
          <a:custGeom>
            <a:avLst/>
            <a:gdLst/>
            <a:ahLst/>
            <a:cxnLst/>
            <a:rect l="l" t="t" r="r" b="b"/>
            <a:pathLst>
              <a:path w="1585860" h="1565870">
                <a:moveTo>
                  <a:pt x="0" y="0"/>
                </a:moveTo>
                <a:lnTo>
                  <a:pt x="1585859" y="0"/>
                </a:lnTo>
                <a:lnTo>
                  <a:pt x="1585859" y="1565870"/>
                </a:lnTo>
                <a:lnTo>
                  <a:pt x="0" y="1565870"/>
                </a:lnTo>
                <a:lnTo>
                  <a:pt x="0" y="0"/>
                </a:lnTo>
                <a:close/>
              </a:path>
            </a:pathLst>
          </a:custGeom>
          <a:blipFill>
            <a:blip r:embed="rId13"/>
            <a:stretch>
              <a:fillRect/>
            </a:stretch>
          </a:blipFill>
        </p:spPr>
      </p:sp>
      <p:sp>
        <p:nvSpPr>
          <p:cNvPr id="19" name="Freeform 19"/>
          <p:cNvSpPr/>
          <p:nvPr/>
        </p:nvSpPr>
        <p:spPr>
          <a:xfrm>
            <a:off x="2639155" y="-355033"/>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0" name="Freeform 20"/>
          <p:cNvSpPr/>
          <p:nvPr/>
        </p:nvSpPr>
        <p:spPr>
          <a:xfrm>
            <a:off x="5582059" y="5809831"/>
            <a:ext cx="1585860" cy="1565870"/>
          </a:xfrm>
          <a:custGeom>
            <a:avLst/>
            <a:gdLst/>
            <a:ahLst/>
            <a:cxnLst/>
            <a:rect l="l" t="t" r="r" b="b"/>
            <a:pathLst>
              <a:path w="1585860" h="1565870">
                <a:moveTo>
                  <a:pt x="0" y="0"/>
                </a:moveTo>
                <a:lnTo>
                  <a:pt x="1585859" y="0"/>
                </a:lnTo>
                <a:lnTo>
                  <a:pt x="1585859" y="1565870"/>
                </a:lnTo>
                <a:lnTo>
                  <a:pt x="0" y="1565870"/>
                </a:lnTo>
                <a:lnTo>
                  <a:pt x="0" y="0"/>
                </a:lnTo>
                <a:close/>
              </a:path>
            </a:pathLst>
          </a:custGeom>
          <a:blipFill>
            <a:blip r:embed="rId13"/>
            <a:stretch>
              <a:fillRect/>
            </a:stretch>
          </a:blipFill>
        </p:spPr>
      </p:sp>
      <p:sp>
        <p:nvSpPr>
          <p:cNvPr id="21" name="Freeform 21"/>
          <p:cNvSpPr/>
          <p:nvPr/>
        </p:nvSpPr>
        <p:spPr>
          <a:xfrm>
            <a:off x="11104864" y="1720501"/>
            <a:ext cx="1167340" cy="1322696"/>
          </a:xfrm>
          <a:custGeom>
            <a:avLst/>
            <a:gdLst/>
            <a:ahLst/>
            <a:cxnLst/>
            <a:rect l="l" t="t" r="r" b="b"/>
            <a:pathLst>
              <a:path w="1167340" h="1322696">
                <a:moveTo>
                  <a:pt x="0" y="0"/>
                </a:moveTo>
                <a:lnTo>
                  <a:pt x="1167340" y="0"/>
                </a:lnTo>
                <a:lnTo>
                  <a:pt x="1167340" y="1322697"/>
                </a:lnTo>
                <a:lnTo>
                  <a:pt x="0" y="1322697"/>
                </a:lnTo>
                <a:lnTo>
                  <a:pt x="0" y="0"/>
                </a:lnTo>
                <a:close/>
              </a:path>
            </a:pathLst>
          </a:custGeom>
          <a:blipFill>
            <a:blip r:embed="rId12"/>
            <a:stretch>
              <a:fillRect/>
            </a:stretch>
          </a:blipFill>
        </p:spPr>
      </p:sp>
      <p:sp>
        <p:nvSpPr>
          <p:cNvPr id="22" name="Freeform 22"/>
          <p:cNvSpPr/>
          <p:nvPr/>
        </p:nvSpPr>
        <p:spPr>
          <a:xfrm>
            <a:off x="2823824" y="5734082"/>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23" name="Freeform 23"/>
          <p:cNvSpPr/>
          <p:nvPr/>
        </p:nvSpPr>
        <p:spPr>
          <a:xfrm>
            <a:off x="8078273" y="-67180"/>
            <a:ext cx="1062701" cy="1204131"/>
          </a:xfrm>
          <a:custGeom>
            <a:avLst/>
            <a:gdLst/>
            <a:ahLst/>
            <a:cxnLst/>
            <a:rect l="l" t="t" r="r" b="b"/>
            <a:pathLst>
              <a:path w="1062701" h="1204131">
                <a:moveTo>
                  <a:pt x="0" y="0"/>
                </a:moveTo>
                <a:lnTo>
                  <a:pt x="1062700" y="0"/>
                </a:lnTo>
                <a:lnTo>
                  <a:pt x="1062700" y="1204132"/>
                </a:lnTo>
                <a:lnTo>
                  <a:pt x="0" y="1204132"/>
                </a:lnTo>
                <a:lnTo>
                  <a:pt x="0" y="0"/>
                </a:lnTo>
                <a:close/>
              </a:path>
            </a:pathLst>
          </a:custGeom>
          <a:blipFill>
            <a:blip r:embed="rId12"/>
            <a:stretch>
              <a:fillRect/>
            </a:stretch>
          </a:blipFill>
        </p:spPr>
      </p:sp>
      <p:sp>
        <p:nvSpPr>
          <p:cNvPr id="24" name="Freeform 24"/>
          <p:cNvSpPr/>
          <p:nvPr/>
        </p:nvSpPr>
        <p:spPr>
          <a:xfrm>
            <a:off x="5145000" y="-368434"/>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5" name="Freeform 25"/>
          <p:cNvSpPr/>
          <p:nvPr/>
        </p:nvSpPr>
        <p:spPr>
          <a:xfrm>
            <a:off x="10240361" y="-661047"/>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6" name="Freeform 26"/>
          <p:cNvSpPr/>
          <p:nvPr/>
        </p:nvSpPr>
        <p:spPr>
          <a:xfrm>
            <a:off x="10552140" y="5573348"/>
            <a:ext cx="1585860" cy="1565870"/>
          </a:xfrm>
          <a:custGeom>
            <a:avLst/>
            <a:gdLst/>
            <a:ahLst/>
            <a:cxnLst/>
            <a:rect l="l" t="t" r="r" b="b"/>
            <a:pathLst>
              <a:path w="1585860" h="1565870">
                <a:moveTo>
                  <a:pt x="0" y="0"/>
                </a:moveTo>
                <a:lnTo>
                  <a:pt x="1585860" y="0"/>
                </a:lnTo>
                <a:lnTo>
                  <a:pt x="1585860" y="1565869"/>
                </a:lnTo>
                <a:lnTo>
                  <a:pt x="0" y="1565869"/>
                </a:lnTo>
                <a:lnTo>
                  <a:pt x="0" y="0"/>
                </a:lnTo>
                <a:close/>
              </a:path>
            </a:pathLst>
          </a:custGeom>
          <a:blipFill>
            <a:blip r:embed="rId13"/>
            <a:stretch>
              <a:fillRect/>
            </a:stretch>
          </a:blipFill>
        </p:spPr>
      </p:sp>
      <p:sp>
        <p:nvSpPr>
          <p:cNvPr id="27" name="Freeform 27"/>
          <p:cNvSpPr/>
          <p:nvPr/>
        </p:nvSpPr>
        <p:spPr>
          <a:xfrm>
            <a:off x="176254" y="5813904"/>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8" name="Freeform 28"/>
          <p:cNvSpPr/>
          <p:nvPr/>
        </p:nvSpPr>
        <p:spPr>
          <a:xfrm rot="-10800000">
            <a:off x="11443232" y="4058717"/>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29" name="Freeform 29"/>
          <p:cNvSpPr/>
          <p:nvPr/>
        </p:nvSpPr>
        <p:spPr>
          <a:xfrm>
            <a:off x="7965072" y="5950099"/>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30" name="TextBox 30"/>
          <p:cNvSpPr txBox="1"/>
          <p:nvPr/>
        </p:nvSpPr>
        <p:spPr>
          <a:xfrm>
            <a:off x="141841" y="949965"/>
            <a:ext cx="12189616" cy="4908203"/>
          </a:xfrm>
          <a:prstGeom prst="rect">
            <a:avLst/>
          </a:prstGeom>
        </p:spPr>
        <p:txBody>
          <a:bodyPr wrap="square" lIns="0" tIns="0" rIns="0" bIns="0" rtlCol="0" anchor="t">
            <a:spAutoFit/>
          </a:bodyPr>
          <a:lstStyle/>
          <a:p>
            <a:pPr algn="l">
              <a:lnSpc>
                <a:spcPts val="3499"/>
              </a:lnSpc>
            </a:pPr>
            <a:r>
              <a:rPr lang="en-US" sz="2499" b="1" dirty="0" err="1">
                <a:solidFill>
                  <a:srgbClr val="000000"/>
                </a:solidFill>
                <a:latin typeface="Source Han Sans JP Bold"/>
                <a:ea typeface="Source Han Sans JP Bold"/>
                <a:cs typeface="Source Han Sans JP Bold"/>
                <a:sym typeface="Source Han Sans JP Bold"/>
              </a:rPr>
              <a:t>背景</a:t>
            </a:r>
            <a:endParaRPr lang="en-US" sz="2499" b="1" dirty="0">
              <a:solidFill>
                <a:srgbClr val="000000"/>
              </a:solidFill>
              <a:latin typeface="Source Han Sans JP Bold"/>
              <a:ea typeface="Source Han Sans JP Bold"/>
              <a:cs typeface="Source Han Sans JP Bold"/>
              <a:sym typeface="Source Han Sans JP Bold"/>
            </a:endParaRPr>
          </a:p>
          <a:p>
            <a:pPr algn="l">
              <a:lnSpc>
                <a:spcPts val="3499"/>
              </a:lnSpc>
            </a:pPr>
            <a:endParaRPr lang="en-US" sz="2499" b="1" dirty="0">
              <a:solidFill>
                <a:srgbClr val="000000"/>
              </a:solidFill>
              <a:latin typeface="Source Han Sans JP Bold"/>
              <a:ea typeface="Source Han Sans JP Bold"/>
              <a:cs typeface="Source Han Sans JP Bold"/>
              <a:sym typeface="Source Han Sans JP Bold"/>
            </a:endParaRPr>
          </a:p>
          <a:p>
            <a:pPr algn="l">
              <a:lnSpc>
                <a:spcPts val="3499"/>
              </a:lnSpc>
              <a:spcBef>
                <a:spcPct val="0"/>
              </a:spcBef>
            </a:pPr>
            <a:r>
              <a:rPr lang="en-US" sz="2499" b="1" dirty="0">
                <a:solidFill>
                  <a:srgbClr val="000000"/>
                </a:solidFill>
                <a:latin typeface="Source Han Sans JP Bold"/>
                <a:ea typeface="Source Han Sans JP Bold"/>
                <a:cs typeface="Source Han Sans JP Bold"/>
                <a:sym typeface="Source Han Sans JP Bold"/>
              </a:rPr>
              <a:t>・“</a:t>
            </a:r>
            <a:r>
              <a:rPr lang="en-US" sz="2499" b="1" dirty="0" err="1">
                <a:solidFill>
                  <a:srgbClr val="000000"/>
                </a:solidFill>
                <a:latin typeface="Source Han Sans JP Bold"/>
                <a:ea typeface="Source Han Sans JP Bold"/>
                <a:cs typeface="Source Han Sans JP Bold"/>
                <a:sym typeface="Source Han Sans JP Bold"/>
              </a:rPr>
              <a:t>あかちゃんに絵本は不要”といわれていた、が見直されてきた</a:t>
            </a:r>
            <a:endParaRPr lang="en-US" sz="2499" b="1" dirty="0">
              <a:solidFill>
                <a:srgbClr val="000000"/>
              </a:solidFill>
              <a:latin typeface="Source Han Sans JP Bold"/>
              <a:ea typeface="Source Han Sans JP Bold"/>
              <a:cs typeface="Source Han Sans JP Bold"/>
              <a:sym typeface="Source Han Sans JP Bold"/>
            </a:endParaRPr>
          </a:p>
          <a:p>
            <a:pPr algn="l">
              <a:lnSpc>
                <a:spcPts val="3499"/>
              </a:lnSpc>
              <a:spcBef>
                <a:spcPct val="0"/>
              </a:spcBef>
            </a:pPr>
            <a:endParaRPr lang="en-US" sz="2499" b="1" dirty="0">
              <a:solidFill>
                <a:srgbClr val="000000"/>
              </a:solidFill>
              <a:latin typeface="Source Han Sans JP Bold"/>
              <a:ea typeface="Source Han Sans JP Bold"/>
              <a:cs typeface="Source Han Sans JP Bold"/>
              <a:sym typeface="Source Han Sans JP Bold"/>
            </a:endParaRPr>
          </a:p>
          <a:p>
            <a:pPr algn="l">
              <a:lnSpc>
                <a:spcPts val="3499"/>
              </a:lnSpc>
              <a:spcBef>
                <a:spcPct val="0"/>
              </a:spcBef>
            </a:pPr>
            <a:r>
              <a:rPr lang="en-US" sz="2499" b="1" dirty="0">
                <a:solidFill>
                  <a:srgbClr val="000000"/>
                </a:solidFill>
                <a:latin typeface="Source Han Sans JP Bold"/>
                <a:ea typeface="Source Han Sans JP Bold"/>
                <a:cs typeface="Source Han Sans JP Bold"/>
                <a:sym typeface="Source Han Sans JP Bold"/>
              </a:rPr>
              <a:t>・</a:t>
            </a:r>
            <a:r>
              <a:rPr lang="en-US" sz="2499" b="1" dirty="0" err="1">
                <a:solidFill>
                  <a:srgbClr val="000000"/>
                </a:solidFill>
                <a:latin typeface="Source Han Sans JP Bold"/>
                <a:ea typeface="Source Han Sans JP Bold"/>
                <a:cs typeface="Source Han Sans JP Bold"/>
                <a:sym typeface="Source Han Sans JP Bold"/>
              </a:rPr>
              <a:t>赤ちゃん向けの絵本もたくさん出版されている</a:t>
            </a:r>
            <a:r>
              <a:rPr lang="en-US" sz="2499" b="1" dirty="0">
                <a:solidFill>
                  <a:srgbClr val="000000"/>
                </a:solidFill>
                <a:latin typeface="Source Han Sans JP Bold"/>
                <a:ea typeface="Source Han Sans JP Bold"/>
                <a:cs typeface="Source Han Sans JP Bold"/>
                <a:sym typeface="Source Han Sans JP Bold"/>
              </a:rPr>
              <a:t>。</a:t>
            </a:r>
          </a:p>
          <a:p>
            <a:pPr algn="l">
              <a:lnSpc>
                <a:spcPts val="3499"/>
              </a:lnSpc>
              <a:spcBef>
                <a:spcPct val="0"/>
              </a:spcBef>
            </a:pPr>
            <a:endParaRPr lang="en-US" sz="2499" b="1" dirty="0">
              <a:solidFill>
                <a:srgbClr val="000000"/>
              </a:solidFill>
              <a:latin typeface="Source Han Sans JP Bold"/>
              <a:ea typeface="Source Han Sans JP Bold"/>
              <a:cs typeface="Source Han Sans JP Bold"/>
              <a:sym typeface="Source Han Sans JP Bold"/>
            </a:endParaRPr>
          </a:p>
          <a:p>
            <a:pPr algn="l">
              <a:lnSpc>
                <a:spcPts val="3499"/>
              </a:lnSpc>
              <a:spcBef>
                <a:spcPct val="0"/>
              </a:spcBef>
            </a:pPr>
            <a:r>
              <a:rPr lang="en-US" sz="2499" b="1" dirty="0">
                <a:solidFill>
                  <a:srgbClr val="000000"/>
                </a:solidFill>
                <a:latin typeface="Source Han Sans JP Bold"/>
                <a:ea typeface="Source Han Sans JP Bold"/>
                <a:cs typeface="Source Han Sans JP Bold"/>
                <a:sym typeface="Source Han Sans JP Bold"/>
              </a:rPr>
              <a:t>・</a:t>
            </a:r>
            <a:r>
              <a:rPr lang="en-US" sz="2499" b="1" dirty="0" err="1">
                <a:solidFill>
                  <a:srgbClr val="000000"/>
                </a:solidFill>
                <a:latin typeface="Source Han Sans JP Bold"/>
                <a:ea typeface="Source Han Sans JP Bold"/>
                <a:cs typeface="Source Han Sans JP Bold"/>
                <a:sym typeface="Source Han Sans JP Bold"/>
              </a:rPr>
              <a:t>わらべうたベビーマッサージの教室でもパッチテストの時間を利用し絵本を読む</a:t>
            </a:r>
            <a:r>
              <a:rPr lang="en-US" sz="2499" b="1" dirty="0">
                <a:solidFill>
                  <a:srgbClr val="000000"/>
                </a:solidFill>
                <a:latin typeface="Source Han Sans JP Bold"/>
                <a:ea typeface="Source Han Sans JP Bold"/>
                <a:cs typeface="Source Han Sans JP Bold"/>
                <a:sym typeface="Source Han Sans JP Bold"/>
              </a:rPr>
              <a:t>。</a:t>
            </a:r>
          </a:p>
          <a:p>
            <a:pPr algn="l">
              <a:lnSpc>
                <a:spcPts val="3499"/>
              </a:lnSpc>
              <a:spcBef>
                <a:spcPct val="0"/>
              </a:spcBef>
            </a:pPr>
            <a:endParaRPr lang="en-US" sz="2499" b="1" dirty="0">
              <a:solidFill>
                <a:srgbClr val="000000"/>
              </a:solidFill>
              <a:latin typeface="Source Han Sans JP Bold"/>
              <a:ea typeface="Source Han Sans JP Bold"/>
              <a:cs typeface="Source Han Sans JP Bold"/>
              <a:sym typeface="Source Han Sans JP Bold"/>
            </a:endParaRPr>
          </a:p>
          <a:p>
            <a:pPr algn="l">
              <a:lnSpc>
                <a:spcPts val="3499"/>
              </a:lnSpc>
              <a:spcBef>
                <a:spcPct val="0"/>
              </a:spcBef>
            </a:pPr>
            <a:r>
              <a:rPr lang="en-US" sz="2499" b="1" dirty="0">
                <a:solidFill>
                  <a:srgbClr val="000000"/>
                </a:solidFill>
                <a:latin typeface="Source Han Sans JP Bold"/>
                <a:ea typeface="Source Han Sans JP Bold"/>
                <a:cs typeface="Source Han Sans JP Bold"/>
                <a:sym typeface="Source Han Sans JP Bold"/>
              </a:rPr>
              <a:t>・毎回というわけではないが、絵本に集中する子が続出し、その後のベビーマッサージがスムーズに始めることができ、さらにリラックスしている姿が見られた。</a:t>
            </a:r>
          </a:p>
          <a:p>
            <a:pPr algn="l">
              <a:lnSpc>
                <a:spcPts val="3499"/>
              </a:lnSpc>
              <a:spcBef>
                <a:spcPct val="0"/>
              </a:spcBef>
            </a:pPr>
            <a:endParaRPr lang="en-US" sz="2499" b="1" dirty="0">
              <a:solidFill>
                <a:srgbClr val="000000"/>
              </a:solidFill>
              <a:latin typeface="Source Han Sans JP Bold"/>
              <a:ea typeface="Source Han Sans JP Bold"/>
              <a:cs typeface="Source Han Sans JP Bold"/>
              <a:sym typeface="Source Han Sans JP Bold"/>
            </a:endParaRPr>
          </a:p>
        </p:txBody>
      </p:sp>
      <p:sp>
        <p:nvSpPr>
          <p:cNvPr id="31" name="TextBox 31"/>
          <p:cNvSpPr txBox="1"/>
          <p:nvPr/>
        </p:nvSpPr>
        <p:spPr>
          <a:xfrm>
            <a:off x="239330" y="123621"/>
            <a:ext cx="2639315" cy="455253"/>
          </a:xfrm>
          <a:prstGeom prst="rect">
            <a:avLst/>
          </a:prstGeom>
        </p:spPr>
        <p:txBody>
          <a:bodyPr wrap="square" lIns="0" tIns="0" rIns="0" bIns="0" rtlCol="0" anchor="t">
            <a:spAutoFit/>
          </a:bodyPr>
          <a:lstStyle/>
          <a:p>
            <a:pPr algn="ctr">
              <a:lnSpc>
                <a:spcPts val="3779"/>
              </a:lnSpc>
            </a:pPr>
            <a:r>
              <a:rPr lang="en-US" sz="2699" b="1" dirty="0">
                <a:solidFill>
                  <a:srgbClr val="000000"/>
                </a:solidFill>
                <a:latin typeface="Source Han Sans JP Bold"/>
                <a:ea typeface="Source Han Sans JP Bold"/>
                <a:cs typeface="Source Han Sans JP Bold"/>
                <a:sym typeface="Source Han Sans JP Bold"/>
              </a:rPr>
              <a:t>１．背景と</a:t>
            </a:r>
            <a:r>
              <a:rPr lang="ja-JP" altLang="en-US" sz="2699" b="1" dirty="0">
                <a:solidFill>
                  <a:srgbClr val="000000"/>
                </a:solidFill>
                <a:latin typeface="Source Han Sans JP Bold"/>
                <a:ea typeface="Source Han Sans JP Bold"/>
                <a:cs typeface="Source Han Sans JP Bold"/>
                <a:sym typeface="Source Han Sans JP Bold"/>
              </a:rPr>
              <a:t>目</a:t>
            </a:r>
            <a:r>
              <a:rPr lang="en-US" sz="2699" b="1" dirty="0">
                <a:solidFill>
                  <a:srgbClr val="000000"/>
                </a:solidFill>
                <a:latin typeface="Source Han Sans JP Bold"/>
                <a:ea typeface="Source Han Sans JP Bold"/>
                <a:cs typeface="Source Han Sans JP Bold"/>
                <a:sym typeface="Source Han Sans JP Bold"/>
              </a:rPr>
              <a:t>的</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43209"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60500"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4664209"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7167918"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9818519" y="-1606248"/>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7" name="Freeform 7"/>
          <p:cNvSpPr/>
          <p:nvPr/>
        </p:nvSpPr>
        <p:spPr>
          <a:xfrm>
            <a:off x="-583852"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2074741" y="5870316"/>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Freeform 9"/>
          <p:cNvSpPr/>
          <p:nvPr/>
        </p:nvSpPr>
        <p:spPr>
          <a:xfrm>
            <a:off x="4664209"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0" name="Freeform 10"/>
          <p:cNvSpPr/>
          <p:nvPr/>
        </p:nvSpPr>
        <p:spPr>
          <a:xfrm>
            <a:off x="7288240"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p:cNvSpPr/>
          <p:nvPr/>
        </p:nvSpPr>
        <p:spPr>
          <a:xfrm>
            <a:off x="9912270"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1492780" y="331058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a:off x="-1552616" y="84561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a:off x="10882668" y="84561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5" name="Freeform 15"/>
          <p:cNvSpPr/>
          <p:nvPr/>
        </p:nvSpPr>
        <p:spPr>
          <a:xfrm>
            <a:off x="11033291" y="331058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a:off x="-489747" y="3915592"/>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17" name="Freeform 17"/>
          <p:cNvSpPr/>
          <p:nvPr/>
        </p:nvSpPr>
        <p:spPr>
          <a:xfrm>
            <a:off x="-601787" y="1468735"/>
            <a:ext cx="1389535" cy="1574463"/>
          </a:xfrm>
          <a:custGeom>
            <a:avLst/>
            <a:gdLst/>
            <a:ahLst/>
            <a:cxnLst/>
            <a:rect l="l" t="t" r="r" b="b"/>
            <a:pathLst>
              <a:path w="1389535" h="1574463">
                <a:moveTo>
                  <a:pt x="0" y="0"/>
                </a:moveTo>
                <a:lnTo>
                  <a:pt x="1389535" y="0"/>
                </a:lnTo>
                <a:lnTo>
                  <a:pt x="1389535" y="1574463"/>
                </a:lnTo>
                <a:lnTo>
                  <a:pt x="0" y="1574463"/>
                </a:lnTo>
                <a:lnTo>
                  <a:pt x="0" y="0"/>
                </a:lnTo>
                <a:close/>
              </a:path>
            </a:pathLst>
          </a:custGeom>
          <a:blipFill>
            <a:blip r:embed="rId12"/>
            <a:stretch>
              <a:fillRect/>
            </a:stretch>
          </a:blipFill>
        </p:spPr>
      </p:sp>
      <p:sp>
        <p:nvSpPr>
          <p:cNvPr id="18" name="Freeform 18"/>
          <p:cNvSpPr/>
          <p:nvPr/>
        </p:nvSpPr>
        <p:spPr>
          <a:xfrm>
            <a:off x="205021" y="-174164"/>
            <a:ext cx="1585860" cy="1565870"/>
          </a:xfrm>
          <a:custGeom>
            <a:avLst/>
            <a:gdLst/>
            <a:ahLst/>
            <a:cxnLst/>
            <a:rect l="l" t="t" r="r" b="b"/>
            <a:pathLst>
              <a:path w="1585860" h="1565870">
                <a:moveTo>
                  <a:pt x="0" y="0"/>
                </a:moveTo>
                <a:lnTo>
                  <a:pt x="1585859" y="0"/>
                </a:lnTo>
                <a:lnTo>
                  <a:pt x="1585859" y="1565870"/>
                </a:lnTo>
                <a:lnTo>
                  <a:pt x="0" y="1565870"/>
                </a:lnTo>
                <a:lnTo>
                  <a:pt x="0" y="0"/>
                </a:lnTo>
                <a:close/>
              </a:path>
            </a:pathLst>
          </a:custGeom>
          <a:blipFill>
            <a:blip r:embed="rId13"/>
            <a:stretch>
              <a:fillRect/>
            </a:stretch>
          </a:blipFill>
        </p:spPr>
      </p:sp>
      <p:sp>
        <p:nvSpPr>
          <p:cNvPr id="19" name="Freeform 19"/>
          <p:cNvSpPr/>
          <p:nvPr/>
        </p:nvSpPr>
        <p:spPr>
          <a:xfrm>
            <a:off x="2639155" y="-355033"/>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0" name="Freeform 20"/>
          <p:cNvSpPr/>
          <p:nvPr/>
        </p:nvSpPr>
        <p:spPr>
          <a:xfrm>
            <a:off x="5582059" y="5809831"/>
            <a:ext cx="1585860" cy="1565870"/>
          </a:xfrm>
          <a:custGeom>
            <a:avLst/>
            <a:gdLst/>
            <a:ahLst/>
            <a:cxnLst/>
            <a:rect l="l" t="t" r="r" b="b"/>
            <a:pathLst>
              <a:path w="1585860" h="1565870">
                <a:moveTo>
                  <a:pt x="0" y="0"/>
                </a:moveTo>
                <a:lnTo>
                  <a:pt x="1585859" y="0"/>
                </a:lnTo>
                <a:lnTo>
                  <a:pt x="1585859" y="1565870"/>
                </a:lnTo>
                <a:lnTo>
                  <a:pt x="0" y="1565870"/>
                </a:lnTo>
                <a:lnTo>
                  <a:pt x="0" y="0"/>
                </a:lnTo>
                <a:close/>
              </a:path>
            </a:pathLst>
          </a:custGeom>
          <a:blipFill>
            <a:blip r:embed="rId13"/>
            <a:stretch>
              <a:fillRect/>
            </a:stretch>
          </a:blipFill>
        </p:spPr>
      </p:sp>
      <p:sp>
        <p:nvSpPr>
          <p:cNvPr id="21" name="Freeform 21"/>
          <p:cNvSpPr/>
          <p:nvPr/>
        </p:nvSpPr>
        <p:spPr>
          <a:xfrm>
            <a:off x="11104864" y="1720501"/>
            <a:ext cx="1167340" cy="1322696"/>
          </a:xfrm>
          <a:custGeom>
            <a:avLst/>
            <a:gdLst/>
            <a:ahLst/>
            <a:cxnLst/>
            <a:rect l="l" t="t" r="r" b="b"/>
            <a:pathLst>
              <a:path w="1167340" h="1322696">
                <a:moveTo>
                  <a:pt x="0" y="0"/>
                </a:moveTo>
                <a:lnTo>
                  <a:pt x="1167340" y="0"/>
                </a:lnTo>
                <a:lnTo>
                  <a:pt x="1167340" y="1322697"/>
                </a:lnTo>
                <a:lnTo>
                  <a:pt x="0" y="1322697"/>
                </a:lnTo>
                <a:lnTo>
                  <a:pt x="0" y="0"/>
                </a:lnTo>
                <a:close/>
              </a:path>
            </a:pathLst>
          </a:custGeom>
          <a:blipFill>
            <a:blip r:embed="rId12"/>
            <a:stretch>
              <a:fillRect/>
            </a:stretch>
          </a:blipFill>
        </p:spPr>
      </p:sp>
      <p:sp>
        <p:nvSpPr>
          <p:cNvPr id="22" name="Freeform 22"/>
          <p:cNvSpPr/>
          <p:nvPr/>
        </p:nvSpPr>
        <p:spPr>
          <a:xfrm>
            <a:off x="2823824" y="5734082"/>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23" name="Freeform 23"/>
          <p:cNvSpPr/>
          <p:nvPr/>
        </p:nvSpPr>
        <p:spPr>
          <a:xfrm>
            <a:off x="8078273" y="-67180"/>
            <a:ext cx="1062701" cy="1204131"/>
          </a:xfrm>
          <a:custGeom>
            <a:avLst/>
            <a:gdLst/>
            <a:ahLst/>
            <a:cxnLst/>
            <a:rect l="l" t="t" r="r" b="b"/>
            <a:pathLst>
              <a:path w="1062701" h="1204131">
                <a:moveTo>
                  <a:pt x="0" y="0"/>
                </a:moveTo>
                <a:lnTo>
                  <a:pt x="1062700" y="0"/>
                </a:lnTo>
                <a:lnTo>
                  <a:pt x="1062700" y="1204132"/>
                </a:lnTo>
                <a:lnTo>
                  <a:pt x="0" y="1204132"/>
                </a:lnTo>
                <a:lnTo>
                  <a:pt x="0" y="0"/>
                </a:lnTo>
                <a:close/>
              </a:path>
            </a:pathLst>
          </a:custGeom>
          <a:blipFill>
            <a:blip r:embed="rId12"/>
            <a:stretch>
              <a:fillRect/>
            </a:stretch>
          </a:blipFill>
        </p:spPr>
      </p:sp>
      <p:sp>
        <p:nvSpPr>
          <p:cNvPr id="24" name="Freeform 24"/>
          <p:cNvSpPr/>
          <p:nvPr/>
        </p:nvSpPr>
        <p:spPr>
          <a:xfrm>
            <a:off x="5145000" y="-368434"/>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5" name="Freeform 25"/>
          <p:cNvSpPr/>
          <p:nvPr/>
        </p:nvSpPr>
        <p:spPr>
          <a:xfrm>
            <a:off x="10240361" y="-661047"/>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6" name="Freeform 26"/>
          <p:cNvSpPr/>
          <p:nvPr/>
        </p:nvSpPr>
        <p:spPr>
          <a:xfrm>
            <a:off x="10552140" y="5573348"/>
            <a:ext cx="1585860" cy="1565870"/>
          </a:xfrm>
          <a:custGeom>
            <a:avLst/>
            <a:gdLst/>
            <a:ahLst/>
            <a:cxnLst/>
            <a:rect l="l" t="t" r="r" b="b"/>
            <a:pathLst>
              <a:path w="1585860" h="1565870">
                <a:moveTo>
                  <a:pt x="0" y="0"/>
                </a:moveTo>
                <a:lnTo>
                  <a:pt x="1585860" y="0"/>
                </a:lnTo>
                <a:lnTo>
                  <a:pt x="1585860" y="1565869"/>
                </a:lnTo>
                <a:lnTo>
                  <a:pt x="0" y="1565869"/>
                </a:lnTo>
                <a:lnTo>
                  <a:pt x="0" y="0"/>
                </a:lnTo>
                <a:close/>
              </a:path>
            </a:pathLst>
          </a:custGeom>
          <a:blipFill>
            <a:blip r:embed="rId13"/>
            <a:stretch>
              <a:fillRect/>
            </a:stretch>
          </a:blipFill>
        </p:spPr>
      </p:sp>
      <p:sp>
        <p:nvSpPr>
          <p:cNvPr id="27" name="Freeform 27"/>
          <p:cNvSpPr/>
          <p:nvPr/>
        </p:nvSpPr>
        <p:spPr>
          <a:xfrm>
            <a:off x="176254" y="5813904"/>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8" name="Freeform 28"/>
          <p:cNvSpPr/>
          <p:nvPr/>
        </p:nvSpPr>
        <p:spPr>
          <a:xfrm rot="-10800000">
            <a:off x="11443232" y="4058717"/>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29" name="Freeform 29"/>
          <p:cNvSpPr/>
          <p:nvPr/>
        </p:nvSpPr>
        <p:spPr>
          <a:xfrm>
            <a:off x="7965072" y="5950099"/>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30" name="TextBox 30"/>
          <p:cNvSpPr txBox="1"/>
          <p:nvPr/>
        </p:nvSpPr>
        <p:spPr>
          <a:xfrm>
            <a:off x="0" y="1267554"/>
            <a:ext cx="12192120" cy="4365625"/>
          </a:xfrm>
          <a:prstGeom prst="rect">
            <a:avLst/>
          </a:prstGeom>
        </p:spPr>
        <p:txBody>
          <a:bodyPr lIns="0" tIns="0" rIns="0" bIns="0" rtlCol="0" anchor="t">
            <a:spAutoFit/>
          </a:bodyPr>
          <a:lstStyle/>
          <a:p>
            <a:pPr algn="l">
              <a:lnSpc>
                <a:spcPts val="3499"/>
              </a:lnSpc>
            </a:pPr>
            <a:r>
              <a:rPr lang="en-US" sz="2499" b="1" dirty="0" err="1">
                <a:solidFill>
                  <a:srgbClr val="000000"/>
                </a:solidFill>
                <a:latin typeface="Source Han Sans JP Bold"/>
                <a:ea typeface="Source Han Sans JP Bold"/>
                <a:cs typeface="Source Han Sans JP Bold"/>
                <a:sym typeface="Source Han Sans JP Bold"/>
              </a:rPr>
              <a:t>目的</a:t>
            </a:r>
            <a:endParaRPr lang="en-US" sz="2499" b="1" dirty="0">
              <a:solidFill>
                <a:srgbClr val="000000"/>
              </a:solidFill>
              <a:latin typeface="Source Han Sans JP Bold"/>
              <a:ea typeface="Source Han Sans JP Bold"/>
              <a:cs typeface="Source Han Sans JP Bold"/>
              <a:sym typeface="Source Han Sans JP Bold"/>
            </a:endParaRPr>
          </a:p>
          <a:p>
            <a:pPr algn="l">
              <a:lnSpc>
                <a:spcPts val="3499"/>
              </a:lnSpc>
            </a:pPr>
            <a:endParaRPr lang="en-US" sz="2499" b="1" dirty="0">
              <a:solidFill>
                <a:srgbClr val="000000"/>
              </a:solidFill>
              <a:latin typeface="Source Han Sans JP Bold"/>
              <a:ea typeface="Source Han Sans JP Bold"/>
              <a:cs typeface="Source Han Sans JP Bold"/>
              <a:sym typeface="Source Han Sans JP Bold"/>
            </a:endParaRPr>
          </a:p>
          <a:p>
            <a:pPr algn="l">
              <a:lnSpc>
                <a:spcPts val="3499"/>
              </a:lnSpc>
              <a:spcBef>
                <a:spcPct val="0"/>
              </a:spcBef>
            </a:pPr>
            <a:r>
              <a:rPr lang="en-US" sz="2499" b="1" dirty="0">
                <a:solidFill>
                  <a:srgbClr val="000000"/>
                </a:solidFill>
                <a:latin typeface="Source Han Sans JP Bold"/>
                <a:ea typeface="Source Han Sans JP Bold"/>
                <a:cs typeface="Source Han Sans JP Bold"/>
                <a:sym typeface="Source Han Sans JP Bold"/>
              </a:rPr>
              <a:t>・</a:t>
            </a:r>
            <a:r>
              <a:rPr lang="en-US" sz="2499" b="1" dirty="0" err="1">
                <a:solidFill>
                  <a:srgbClr val="000000"/>
                </a:solidFill>
                <a:latin typeface="Source Han Sans JP Bold"/>
                <a:ea typeface="Source Han Sans JP Bold"/>
                <a:cs typeface="Source Han Sans JP Bold"/>
                <a:sym typeface="Source Han Sans JP Bold"/>
              </a:rPr>
              <a:t>これは偶然ではないと考え絵本を読むことを継続し、どのような変化があるのか考察してみよう</a:t>
            </a:r>
            <a:endParaRPr lang="en-US" sz="2499" b="1" dirty="0">
              <a:solidFill>
                <a:srgbClr val="000000"/>
              </a:solidFill>
              <a:latin typeface="Source Han Sans JP Bold"/>
              <a:ea typeface="Source Han Sans JP Bold"/>
              <a:cs typeface="Source Han Sans JP Bold"/>
              <a:sym typeface="Source Han Sans JP Bold"/>
            </a:endParaRPr>
          </a:p>
          <a:p>
            <a:pPr algn="l">
              <a:lnSpc>
                <a:spcPts val="3499"/>
              </a:lnSpc>
              <a:spcBef>
                <a:spcPct val="0"/>
              </a:spcBef>
            </a:pPr>
            <a:endParaRPr lang="en-US" sz="2499" b="1" dirty="0">
              <a:solidFill>
                <a:srgbClr val="000000"/>
              </a:solidFill>
              <a:latin typeface="Source Han Sans JP Bold"/>
              <a:ea typeface="Source Han Sans JP Bold"/>
              <a:cs typeface="Source Han Sans JP Bold"/>
              <a:sym typeface="Source Han Sans JP Bold"/>
            </a:endParaRPr>
          </a:p>
          <a:p>
            <a:pPr algn="l">
              <a:lnSpc>
                <a:spcPts val="3499"/>
              </a:lnSpc>
              <a:spcBef>
                <a:spcPct val="0"/>
              </a:spcBef>
            </a:pPr>
            <a:r>
              <a:rPr lang="en-US" sz="2499" b="1" dirty="0">
                <a:solidFill>
                  <a:srgbClr val="000000"/>
                </a:solidFill>
                <a:latin typeface="Source Han Sans JP Bold"/>
                <a:ea typeface="Source Han Sans JP Bold"/>
                <a:cs typeface="Source Han Sans JP Bold"/>
                <a:sym typeface="Source Han Sans JP Bold"/>
              </a:rPr>
              <a:t>・</a:t>
            </a:r>
            <a:r>
              <a:rPr lang="en-US" sz="2499" b="1" dirty="0" err="1">
                <a:solidFill>
                  <a:srgbClr val="000000"/>
                </a:solidFill>
                <a:latin typeface="Source Han Sans JP Bold"/>
                <a:ea typeface="Source Han Sans JP Bold"/>
                <a:cs typeface="Source Han Sans JP Bold"/>
                <a:sym typeface="Source Han Sans JP Bold"/>
              </a:rPr>
              <a:t>その結果赤ちゃんにリラックスしてもらえるようにはじめたことが実は母がリラックスしている姿が目に入る</a:t>
            </a:r>
            <a:r>
              <a:rPr lang="en-US" sz="2499" b="1" dirty="0">
                <a:solidFill>
                  <a:srgbClr val="000000"/>
                </a:solidFill>
                <a:latin typeface="Source Han Sans JP Bold"/>
                <a:ea typeface="Source Han Sans JP Bold"/>
                <a:cs typeface="Source Han Sans JP Bold"/>
                <a:sym typeface="Source Han Sans JP Bold"/>
              </a:rPr>
              <a:t>。</a:t>
            </a:r>
          </a:p>
          <a:p>
            <a:pPr algn="l">
              <a:lnSpc>
                <a:spcPts val="3499"/>
              </a:lnSpc>
              <a:spcBef>
                <a:spcPct val="0"/>
              </a:spcBef>
            </a:pPr>
            <a:endParaRPr lang="en-US" sz="2499" b="1" dirty="0">
              <a:solidFill>
                <a:srgbClr val="000000"/>
              </a:solidFill>
              <a:latin typeface="Source Han Sans JP Bold"/>
              <a:ea typeface="Source Han Sans JP Bold"/>
              <a:cs typeface="Source Han Sans JP Bold"/>
              <a:sym typeface="Source Han Sans JP Bold"/>
            </a:endParaRPr>
          </a:p>
          <a:p>
            <a:pPr algn="l">
              <a:lnSpc>
                <a:spcPts val="3499"/>
              </a:lnSpc>
              <a:spcBef>
                <a:spcPct val="0"/>
              </a:spcBef>
            </a:pPr>
            <a:r>
              <a:rPr lang="en-US" sz="2499" b="1" dirty="0">
                <a:solidFill>
                  <a:srgbClr val="000000"/>
                </a:solidFill>
                <a:latin typeface="Source Han Sans JP Bold"/>
                <a:ea typeface="Source Han Sans JP Bold"/>
                <a:cs typeface="Source Han Sans JP Bold"/>
                <a:sym typeface="Source Han Sans JP Bold"/>
              </a:rPr>
              <a:t>・</a:t>
            </a:r>
            <a:r>
              <a:rPr lang="en-US" sz="2499" b="1" dirty="0" err="1">
                <a:solidFill>
                  <a:srgbClr val="000000"/>
                </a:solidFill>
                <a:latin typeface="Source Han Sans JP Bold"/>
                <a:ea typeface="Source Han Sans JP Bold"/>
                <a:cs typeface="Source Han Sans JP Bold"/>
                <a:sym typeface="Source Han Sans JP Bold"/>
              </a:rPr>
              <a:t>さらにアンケートでも母と赤ちゃんのリラックスが連動していることが見えてきたのでここに報告するに至る</a:t>
            </a:r>
            <a:endParaRPr lang="en-US" sz="2499" b="1" dirty="0">
              <a:solidFill>
                <a:srgbClr val="000000"/>
              </a:solidFill>
              <a:latin typeface="Source Han Sans JP Bold"/>
              <a:ea typeface="Source Han Sans JP Bold"/>
              <a:cs typeface="Source Han Sans JP Bold"/>
              <a:sym typeface="Source Han Sans JP Bo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43209"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60500"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4664209"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7167918"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9818519" y="-1606248"/>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7" name="Freeform 7"/>
          <p:cNvSpPr/>
          <p:nvPr/>
        </p:nvSpPr>
        <p:spPr>
          <a:xfrm>
            <a:off x="-583852"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2074741" y="5870316"/>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Freeform 9"/>
          <p:cNvSpPr/>
          <p:nvPr/>
        </p:nvSpPr>
        <p:spPr>
          <a:xfrm>
            <a:off x="4664209"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0" name="Freeform 10"/>
          <p:cNvSpPr/>
          <p:nvPr/>
        </p:nvSpPr>
        <p:spPr>
          <a:xfrm>
            <a:off x="7288240"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p:cNvSpPr/>
          <p:nvPr/>
        </p:nvSpPr>
        <p:spPr>
          <a:xfrm>
            <a:off x="9912270"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1492780" y="331058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a:off x="-1552616" y="84561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a:off x="10882668" y="84561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5" name="Freeform 15"/>
          <p:cNvSpPr/>
          <p:nvPr/>
        </p:nvSpPr>
        <p:spPr>
          <a:xfrm>
            <a:off x="11033291" y="331058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a:off x="-489747" y="3915592"/>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17" name="Freeform 17"/>
          <p:cNvSpPr/>
          <p:nvPr/>
        </p:nvSpPr>
        <p:spPr>
          <a:xfrm>
            <a:off x="-601787" y="1468735"/>
            <a:ext cx="1389535" cy="1574463"/>
          </a:xfrm>
          <a:custGeom>
            <a:avLst/>
            <a:gdLst/>
            <a:ahLst/>
            <a:cxnLst/>
            <a:rect l="l" t="t" r="r" b="b"/>
            <a:pathLst>
              <a:path w="1389535" h="1574463">
                <a:moveTo>
                  <a:pt x="0" y="0"/>
                </a:moveTo>
                <a:lnTo>
                  <a:pt x="1389535" y="0"/>
                </a:lnTo>
                <a:lnTo>
                  <a:pt x="1389535" y="1574463"/>
                </a:lnTo>
                <a:lnTo>
                  <a:pt x="0" y="1574463"/>
                </a:lnTo>
                <a:lnTo>
                  <a:pt x="0" y="0"/>
                </a:lnTo>
                <a:close/>
              </a:path>
            </a:pathLst>
          </a:custGeom>
          <a:blipFill>
            <a:blip r:embed="rId12"/>
            <a:stretch>
              <a:fillRect/>
            </a:stretch>
          </a:blipFill>
        </p:spPr>
      </p:sp>
      <p:sp>
        <p:nvSpPr>
          <p:cNvPr id="18" name="Freeform 18"/>
          <p:cNvSpPr/>
          <p:nvPr/>
        </p:nvSpPr>
        <p:spPr>
          <a:xfrm>
            <a:off x="205021" y="-174164"/>
            <a:ext cx="1585860" cy="1565870"/>
          </a:xfrm>
          <a:custGeom>
            <a:avLst/>
            <a:gdLst/>
            <a:ahLst/>
            <a:cxnLst/>
            <a:rect l="l" t="t" r="r" b="b"/>
            <a:pathLst>
              <a:path w="1585860" h="1565870">
                <a:moveTo>
                  <a:pt x="0" y="0"/>
                </a:moveTo>
                <a:lnTo>
                  <a:pt x="1585859" y="0"/>
                </a:lnTo>
                <a:lnTo>
                  <a:pt x="1585859" y="1565870"/>
                </a:lnTo>
                <a:lnTo>
                  <a:pt x="0" y="1565870"/>
                </a:lnTo>
                <a:lnTo>
                  <a:pt x="0" y="0"/>
                </a:lnTo>
                <a:close/>
              </a:path>
            </a:pathLst>
          </a:custGeom>
          <a:blipFill>
            <a:blip r:embed="rId13"/>
            <a:stretch>
              <a:fillRect/>
            </a:stretch>
          </a:blipFill>
        </p:spPr>
      </p:sp>
      <p:sp>
        <p:nvSpPr>
          <p:cNvPr id="19" name="Freeform 19"/>
          <p:cNvSpPr/>
          <p:nvPr/>
        </p:nvSpPr>
        <p:spPr>
          <a:xfrm>
            <a:off x="2639155" y="-355033"/>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0" name="Freeform 20"/>
          <p:cNvSpPr/>
          <p:nvPr/>
        </p:nvSpPr>
        <p:spPr>
          <a:xfrm>
            <a:off x="5582059" y="5809831"/>
            <a:ext cx="1585860" cy="1565870"/>
          </a:xfrm>
          <a:custGeom>
            <a:avLst/>
            <a:gdLst/>
            <a:ahLst/>
            <a:cxnLst/>
            <a:rect l="l" t="t" r="r" b="b"/>
            <a:pathLst>
              <a:path w="1585860" h="1565870">
                <a:moveTo>
                  <a:pt x="0" y="0"/>
                </a:moveTo>
                <a:lnTo>
                  <a:pt x="1585859" y="0"/>
                </a:lnTo>
                <a:lnTo>
                  <a:pt x="1585859" y="1565870"/>
                </a:lnTo>
                <a:lnTo>
                  <a:pt x="0" y="1565870"/>
                </a:lnTo>
                <a:lnTo>
                  <a:pt x="0" y="0"/>
                </a:lnTo>
                <a:close/>
              </a:path>
            </a:pathLst>
          </a:custGeom>
          <a:blipFill>
            <a:blip r:embed="rId13"/>
            <a:stretch>
              <a:fillRect/>
            </a:stretch>
          </a:blipFill>
        </p:spPr>
      </p:sp>
      <p:sp>
        <p:nvSpPr>
          <p:cNvPr id="21" name="Freeform 21"/>
          <p:cNvSpPr/>
          <p:nvPr/>
        </p:nvSpPr>
        <p:spPr>
          <a:xfrm>
            <a:off x="11104864" y="1720501"/>
            <a:ext cx="1167340" cy="1322696"/>
          </a:xfrm>
          <a:custGeom>
            <a:avLst/>
            <a:gdLst/>
            <a:ahLst/>
            <a:cxnLst/>
            <a:rect l="l" t="t" r="r" b="b"/>
            <a:pathLst>
              <a:path w="1167340" h="1322696">
                <a:moveTo>
                  <a:pt x="0" y="0"/>
                </a:moveTo>
                <a:lnTo>
                  <a:pt x="1167340" y="0"/>
                </a:lnTo>
                <a:lnTo>
                  <a:pt x="1167340" y="1322697"/>
                </a:lnTo>
                <a:lnTo>
                  <a:pt x="0" y="1322697"/>
                </a:lnTo>
                <a:lnTo>
                  <a:pt x="0" y="0"/>
                </a:lnTo>
                <a:close/>
              </a:path>
            </a:pathLst>
          </a:custGeom>
          <a:blipFill>
            <a:blip r:embed="rId12"/>
            <a:stretch>
              <a:fillRect/>
            </a:stretch>
          </a:blipFill>
        </p:spPr>
      </p:sp>
      <p:sp>
        <p:nvSpPr>
          <p:cNvPr id="22" name="Freeform 22"/>
          <p:cNvSpPr/>
          <p:nvPr/>
        </p:nvSpPr>
        <p:spPr>
          <a:xfrm>
            <a:off x="2823824" y="5734082"/>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23" name="Freeform 23"/>
          <p:cNvSpPr/>
          <p:nvPr/>
        </p:nvSpPr>
        <p:spPr>
          <a:xfrm>
            <a:off x="8078273" y="-67180"/>
            <a:ext cx="1062701" cy="1204131"/>
          </a:xfrm>
          <a:custGeom>
            <a:avLst/>
            <a:gdLst/>
            <a:ahLst/>
            <a:cxnLst/>
            <a:rect l="l" t="t" r="r" b="b"/>
            <a:pathLst>
              <a:path w="1062701" h="1204131">
                <a:moveTo>
                  <a:pt x="0" y="0"/>
                </a:moveTo>
                <a:lnTo>
                  <a:pt x="1062700" y="0"/>
                </a:lnTo>
                <a:lnTo>
                  <a:pt x="1062700" y="1204132"/>
                </a:lnTo>
                <a:lnTo>
                  <a:pt x="0" y="1204132"/>
                </a:lnTo>
                <a:lnTo>
                  <a:pt x="0" y="0"/>
                </a:lnTo>
                <a:close/>
              </a:path>
            </a:pathLst>
          </a:custGeom>
          <a:blipFill>
            <a:blip r:embed="rId12"/>
            <a:stretch>
              <a:fillRect/>
            </a:stretch>
          </a:blipFill>
        </p:spPr>
      </p:sp>
      <p:sp>
        <p:nvSpPr>
          <p:cNvPr id="24" name="Freeform 24"/>
          <p:cNvSpPr/>
          <p:nvPr/>
        </p:nvSpPr>
        <p:spPr>
          <a:xfrm>
            <a:off x="5145000" y="-368434"/>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5" name="Freeform 25"/>
          <p:cNvSpPr/>
          <p:nvPr/>
        </p:nvSpPr>
        <p:spPr>
          <a:xfrm>
            <a:off x="10240361" y="-661047"/>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6" name="Freeform 26"/>
          <p:cNvSpPr/>
          <p:nvPr/>
        </p:nvSpPr>
        <p:spPr>
          <a:xfrm>
            <a:off x="10552140" y="5573348"/>
            <a:ext cx="1585860" cy="1565870"/>
          </a:xfrm>
          <a:custGeom>
            <a:avLst/>
            <a:gdLst/>
            <a:ahLst/>
            <a:cxnLst/>
            <a:rect l="l" t="t" r="r" b="b"/>
            <a:pathLst>
              <a:path w="1585860" h="1565870">
                <a:moveTo>
                  <a:pt x="0" y="0"/>
                </a:moveTo>
                <a:lnTo>
                  <a:pt x="1585860" y="0"/>
                </a:lnTo>
                <a:lnTo>
                  <a:pt x="1585860" y="1565869"/>
                </a:lnTo>
                <a:lnTo>
                  <a:pt x="0" y="1565869"/>
                </a:lnTo>
                <a:lnTo>
                  <a:pt x="0" y="0"/>
                </a:lnTo>
                <a:close/>
              </a:path>
            </a:pathLst>
          </a:custGeom>
          <a:blipFill>
            <a:blip r:embed="rId13"/>
            <a:stretch>
              <a:fillRect/>
            </a:stretch>
          </a:blipFill>
        </p:spPr>
      </p:sp>
      <p:sp>
        <p:nvSpPr>
          <p:cNvPr id="27" name="Freeform 27"/>
          <p:cNvSpPr/>
          <p:nvPr/>
        </p:nvSpPr>
        <p:spPr>
          <a:xfrm>
            <a:off x="176254" y="5813904"/>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8" name="Freeform 28"/>
          <p:cNvSpPr/>
          <p:nvPr/>
        </p:nvSpPr>
        <p:spPr>
          <a:xfrm rot="-10800000">
            <a:off x="11443232" y="4058717"/>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29" name="Freeform 29"/>
          <p:cNvSpPr/>
          <p:nvPr/>
        </p:nvSpPr>
        <p:spPr>
          <a:xfrm>
            <a:off x="7965072" y="5950099"/>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30" name="TextBox 30"/>
          <p:cNvSpPr txBox="1"/>
          <p:nvPr/>
        </p:nvSpPr>
        <p:spPr>
          <a:xfrm>
            <a:off x="161884" y="153476"/>
            <a:ext cx="2057400" cy="455295"/>
          </a:xfrm>
          <a:prstGeom prst="rect">
            <a:avLst/>
          </a:prstGeom>
        </p:spPr>
        <p:txBody>
          <a:bodyPr lIns="0" tIns="0" rIns="0" bIns="0" rtlCol="0" anchor="t">
            <a:spAutoFit/>
          </a:bodyPr>
          <a:lstStyle/>
          <a:p>
            <a:pPr algn="ctr">
              <a:lnSpc>
                <a:spcPts val="3779"/>
              </a:lnSpc>
            </a:pPr>
            <a:r>
              <a:rPr lang="en-US" sz="2700" b="1">
                <a:solidFill>
                  <a:srgbClr val="000000"/>
                </a:solidFill>
                <a:latin typeface="Source Han Sans JP Bold"/>
                <a:ea typeface="Source Han Sans JP Bold"/>
                <a:cs typeface="Source Han Sans JP Bold"/>
                <a:sym typeface="Source Han Sans JP Bold"/>
              </a:rPr>
              <a:t>２．調査方法</a:t>
            </a:r>
          </a:p>
        </p:txBody>
      </p:sp>
      <p:sp>
        <p:nvSpPr>
          <p:cNvPr id="31" name="TextBox 31"/>
          <p:cNvSpPr txBox="1"/>
          <p:nvPr/>
        </p:nvSpPr>
        <p:spPr>
          <a:xfrm>
            <a:off x="276414" y="841237"/>
            <a:ext cx="11639291" cy="5680076"/>
          </a:xfrm>
          <a:prstGeom prst="rect">
            <a:avLst/>
          </a:prstGeom>
        </p:spPr>
        <p:txBody>
          <a:bodyPr lIns="0" tIns="0" rIns="0" bIns="0" rtlCol="0" anchor="t">
            <a:spAutoFit/>
          </a:bodyPr>
          <a:lstStyle/>
          <a:p>
            <a:pPr algn="l">
              <a:lnSpc>
                <a:spcPts val="3499"/>
              </a:lnSpc>
              <a:spcBef>
                <a:spcPct val="0"/>
              </a:spcBef>
            </a:pPr>
            <a:r>
              <a:rPr lang="en-US" sz="2499" b="1">
                <a:solidFill>
                  <a:srgbClr val="000000"/>
                </a:solidFill>
                <a:latin typeface="Source Han Sans JP Bold"/>
                <a:ea typeface="Source Han Sans JP Bold"/>
                <a:cs typeface="Source Han Sans JP Bold"/>
                <a:sym typeface="Source Han Sans JP Bold"/>
              </a:rPr>
              <a:t>絵本は</a:t>
            </a:r>
          </a:p>
          <a:p>
            <a:pPr algn="l">
              <a:lnSpc>
                <a:spcPts val="3499"/>
              </a:lnSpc>
              <a:spcBef>
                <a:spcPct val="0"/>
              </a:spcBef>
            </a:pPr>
            <a:r>
              <a:rPr lang="en-US" sz="2499" b="1">
                <a:solidFill>
                  <a:srgbClr val="000000"/>
                </a:solidFill>
                <a:latin typeface="Source Han Sans JP Bold"/>
                <a:ea typeface="Source Han Sans JP Bold"/>
                <a:cs typeface="Source Han Sans JP Bold"/>
                <a:sym typeface="Source Han Sans JP Bold"/>
              </a:rPr>
              <a:t>『ごぶごぶごぼごぼ』駒形克己 さく 福音館書店</a:t>
            </a:r>
          </a:p>
          <a:p>
            <a:pPr algn="l">
              <a:lnSpc>
                <a:spcPts val="3499"/>
              </a:lnSpc>
              <a:spcBef>
                <a:spcPct val="0"/>
              </a:spcBef>
            </a:pPr>
            <a:r>
              <a:rPr lang="en-US" sz="2499" b="1">
                <a:solidFill>
                  <a:srgbClr val="000000"/>
                </a:solidFill>
                <a:latin typeface="Source Han Sans JP Bold"/>
                <a:ea typeface="Source Han Sans JP Bold"/>
                <a:cs typeface="Source Han Sans JP Bold"/>
                <a:sym typeface="Source Han Sans JP Bold"/>
              </a:rPr>
              <a:t>『ぽんちんぱん』柿木原政広 作 福音館書店</a:t>
            </a:r>
          </a:p>
          <a:p>
            <a:pPr algn="l">
              <a:lnSpc>
                <a:spcPts val="3499"/>
              </a:lnSpc>
              <a:spcBef>
                <a:spcPct val="0"/>
              </a:spcBef>
            </a:pPr>
            <a:r>
              <a:rPr lang="en-US" sz="2499" b="1">
                <a:solidFill>
                  <a:srgbClr val="000000"/>
                </a:solidFill>
                <a:latin typeface="Source Han Sans JP Bold"/>
                <a:ea typeface="Source Han Sans JP Bold"/>
                <a:cs typeface="Source Han Sans JP Bold"/>
                <a:sym typeface="Source Han Sans JP Bold"/>
              </a:rPr>
              <a:t>を使用</a:t>
            </a:r>
          </a:p>
          <a:p>
            <a:pPr algn="l">
              <a:lnSpc>
                <a:spcPts val="3499"/>
              </a:lnSpc>
              <a:spcBef>
                <a:spcPct val="0"/>
              </a:spcBef>
            </a:pPr>
            <a:r>
              <a:rPr lang="en-US" sz="2499" b="1">
                <a:solidFill>
                  <a:srgbClr val="000000"/>
                </a:solidFill>
                <a:latin typeface="Source Han Sans JP Bold"/>
                <a:ea typeface="Source Han Sans JP Bold"/>
                <a:cs typeface="Source Han Sans JP Bold"/>
                <a:sym typeface="Source Han Sans JP Bold"/>
              </a:rPr>
              <a:t>パッチテストの間に読む</a:t>
            </a:r>
          </a:p>
          <a:p>
            <a:pPr algn="l">
              <a:lnSpc>
                <a:spcPts val="3499"/>
              </a:lnSpc>
              <a:spcBef>
                <a:spcPct val="0"/>
              </a:spcBef>
            </a:pPr>
            <a:r>
              <a:rPr lang="en-US" sz="2499" b="1">
                <a:solidFill>
                  <a:srgbClr val="000000"/>
                </a:solidFill>
                <a:latin typeface="Source Han Sans JP Bold"/>
                <a:ea typeface="Source Han Sans JP Bold"/>
                <a:cs typeface="Source Han Sans JP Bold"/>
                <a:sym typeface="Source Han Sans JP Bold"/>
              </a:rPr>
              <a:t> </a:t>
            </a:r>
          </a:p>
          <a:p>
            <a:pPr algn="l">
              <a:lnSpc>
                <a:spcPts val="3499"/>
              </a:lnSpc>
              <a:spcBef>
                <a:spcPct val="0"/>
              </a:spcBef>
            </a:pPr>
            <a:r>
              <a:rPr lang="en-US" sz="2499" b="1">
                <a:solidFill>
                  <a:srgbClr val="000000"/>
                </a:solidFill>
                <a:latin typeface="Source Han Sans JP Bold"/>
                <a:ea typeface="Source Han Sans JP Bold"/>
                <a:cs typeface="Source Han Sans JP Bold"/>
                <a:sym typeface="Source Han Sans JP Bold"/>
              </a:rPr>
              <a:t>アンケートと口頭での聞き取り（※）及び観察</a:t>
            </a:r>
          </a:p>
          <a:p>
            <a:pPr algn="l">
              <a:lnSpc>
                <a:spcPts val="3499"/>
              </a:lnSpc>
              <a:spcBef>
                <a:spcPct val="0"/>
              </a:spcBef>
            </a:pPr>
            <a:r>
              <a:rPr lang="en-US" sz="2499" b="1">
                <a:solidFill>
                  <a:srgbClr val="000000"/>
                </a:solidFill>
                <a:latin typeface="Source Han Sans JP Bold"/>
                <a:ea typeface="Source Han Sans JP Bold"/>
                <a:cs typeface="Source Han Sans JP Bold"/>
                <a:sym typeface="Source Han Sans JP Bold"/>
              </a:rPr>
              <a:t> </a:t>
            </a:r>
          </a:p>
          <a:p>
            <a:pPr algn="l">
              <a:lnSpc>
                <a:spcPts val="3499"/>
              </a:lnSpc>
              <a:spcBef>
                <a:spcPct val="0"/>
              </a:spcBef>
            </a:pPr>
            <a:r>
              <a:rPr lang="en-US" sz="2499" b="1">
                <a:solidFill>
                  <a:srgbClr val="000000"/>
                </a:solidFill>
                <a:latin typeface="Source Han Sans JP Bold"/>
                <a:ea typeface="Source Han Sans JP Bold"/>
                <a:cs typeface="Source Han Sans JP Bold"/>
                <a:sym typeface="Source Han Sans JP Bold"/>
              </a:rPr>
              <a:t>※ 参加者のべ４４名中４４人アンケートにお答えいただいたが、</a:t>
            </a:r>
          </a:p>
          <a:p>
            <a:pPr algn="l">
              <a:lnSpc>
                <a:spcPts val="3499"/>
              </a:lnSpc>
              <a:spcBef>
                <a:spcPct val="0"/>
              </a:spcBef>
            </a:pPr>
            <a:r>
              <a:rPr lang="en-US" sz="2499" b="1">
                <a:solidFill>
                  <a:srgbClr val="000000"/>
                </a:solidFill>
                <a:latin typeface="Source Han Sans JP Bold"/>
                <a:ea typeface="Source Han Sans JP Bold"/>
                <a:cs typeface="Source Han Sans JP Bold"/>
                <a:sym typeface="Source Han Sans JP Bold"/>
              </a:rPr>
              <a:t>絵本についての記入する欄は設けたが、なかなか記入してくださる方がいらっしゃらないので、口頭で聞き取りをした。</a:t>
            </a:r>
          </a:p>
          <a:p>
            <a:pPr algn="l">
              <a:lnSpc>
                <a:spcPts val="3499"/>
              </a:lnSpc>
              <a:spcBef>
                <a:spcPct val="0"/>
              </a:spcBef>
            </a:pPr>
            <a:r>
              <a:rPr lang="en-US" sz="2499" b="1">
                <a:solidFill>
                  <a:srgbClr val="000000"/>
                </a:solidFill>
                <a:latin typeface="Source Han Sans JP Bold"/>
                <a:ea typeface="Source Han Sans JP Bold"/>
                <a:cs typeface="Source Han Sans JP Bold"/>
                <a:sym typeface="Source Han Sans JP Bold"/>
              </a:rPr>
              <a:t>（自由な記入欄にご記入下さったのは３名）</a:t>
            </a:r>
          </a:p>
          <a:p>
            <a:pPr algn="l">
              <a:lnSpc>
                <a:spcPts val="3499"/>
              </a:lnSpc>
              <a:spcBef>
                <a:spcPct val="0"/>
              </a:spcBef>
            </a:pPr>
            <a:r>
              <a:rPr lang="en-US" sz="2499" b="1">
                <a:solidFill>
                  <a:srgbClr val="000000"/>
                </a:solidFill>
                <a:latin typeface="Source Han Sans JP Bold"/>
                <a:ea typeface="Source Han Sans JP Bold"/>
                <a:cs typeface="Source Han Sans JP Bold"/>
                <a:sym typeface="Source Han Sans JP Bold"/>
              </a:rPr>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43209"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60500"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4664209"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7167918"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9818519" y="-1606248"/>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7" name="Freeform 7"/>
          <p:cNvSpPr/>
          <p:nvPr/>
        </p:nvSpPr>
        <p:spPr>
          <a:xfrm>
            <a:off x="-583852"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2074741" y="5870316"/>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Freeform 9"/>
          <p:cNvSpPr/>
          <p:nvPr/>
        </p:nvSpPr>
        <p:spPr>
          <a:xfrm>
            <a:off x="4664209"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0" name="Freeform 10"/>
          <p:cNvSpPr/>
          <p:nvPr/>
        </p:nvSpPr>
        <p:spPr>
          <a:xfrm>
            <a:off x="7288240"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p:cNvSpPr/>
          <p:nvPr/>
        </p:nvSpPr>
        <p:spPr>
          <a:xfrm>
            <a:off x="9912270"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1492780" y="331058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a:off x="-1552616" y="84561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a:off x="10882668" y="84561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5" name="Freeform 15"/>
          <p:cNvSpPr/>
          <p:nvPr/>
        </p:nvSpPr>
        <p:spPr>
          <a:xfrm>
            <a:off x="11033291" y="331058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a:off x="-489747" y="3915592"/>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17" name="Freeform 17"/>
          <p:cNvSpPr/>
          <p:nvPr/>
        </p:nvSpPr>
        <p:spPr>
          <a:xfrm>
            <a:off x="-601787" y="1468735"/>
            <a:ext cx="1389535" cy="1574463"/>
          </a:xfrm>
          <a:custGeom>
            <a:avLst/>
            <a:gdLst/>
            <a:ahLst/>
            <a:cxnLst/>
            <a:rect l="l" t="t" r="r" b="b"/>
            <a:pathLst>
              <a:path w="1389535" h="1574463">
                <a:moveTo>
                  <a:pt x="0" y="0"/>
                </a:moveTo>
                <a:lnTo>
                  <a:pt x="1389535" y="0"/>
                </a:lnTo>
                <a:lnTo>
                  <a:pt x="1389535" y="1574463"/>
                </a:lnTo>
                <a:lnTo>
                  <a:pt x="0" y="1574463"/>
                </a:lnTo>
                <a:lnTo>
                  <a:pt x="0" y="0"/>
                </a:lnTo>
                <a:close/>
              </a:path>
            </a:pathLst>
          </a:custGeom>
          <a:blipFill>
            <a:blip r:embed="rId12"/>
            <a:stretch>
              <a:fillRect/>
            </a:stretch>
          </a:blipFill>
        </p:spPr>
      </p:sp>
      <p:sp>
        <p:nvSpPr>
          <p:cNvPr id="18" name="Freeform 18"/>
          <p:cNvSpPr/>
          <p:nvPr/>
        </p:nvSpPr>
        <p:spPr>
          <a:xfrm>
            <a:off x="205021" y="-174164"/>
            <a:ext cx="1585860" cy="1565870"/>
          </a:xfrm>
          <a:custGeom>
            <a:avLst/>
            <a:gdLst/>
            <a:ahLst/>
            <a:cxnLst/>
            <a:rect l="l" t="t" r="r" b="b"/>
            <a:pathLst>
              <a:path w="1585860" h="1565870">
                <a:moveTo>
                  <a:pt x="0" y="0"/>
                </a:moveTo>
                <a:lnTo>
                  <a:pt x="1585859" y="0"/>
                </a:lnTo>
                <a:lnTo>
                  <a:pt x="1585859" y="1565870"/>
                </a:lnTo>
                <a:lnTo>
                  <a:pt x="0" y="1565870"/>
                </a:lnTo>
                <a:lnTo>
                  <a:pt x="0" y="0"/>
                </a:lnTo>
                <a:close/>
              </a:path>
            </a:pathLst>
          </a:custGeom>
          <a:blipFill>
            <a:blip r:embed="rId13"/>
            <a:stretch>
              <a:fillRect/>
            </a:stretch>
          </a:blipFill>
        </p:spPr>
      </p:sp>
      <p:sp>
        <p:nvSpPr>
          <p:cNvPr id="19" name="Freeform 19"/>
          <p:cNvSpPr/>
          <p:nvPr/>
        </p:nvSpPr>
        <p:spPr>
          <a:xfrm>
            <a:off x="2639155" y="-355033"/>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0" name="Freeform 20"/>
          <p:cNvSpPr/>
          <p:nvPr/>
        </p:nvSpPr>
        <p:spPr>
          <a:xfrm>
            <a:off x="5582059" y="5809831"/>
            <a:ext cx="1585860" cy="1565870"/>
          </a:xfrm>
          <a:custGeom>
            <a:avLst/>
            <a:gdLst/>
            <a:ahLst/>
            <a:cxnLst/>
            <a:rect l="l" t="t" r="r" b="b"/>
            <a:pathLst>
              <a:path w="1585860" h="1565870">
                <a:moveTo>
                  <a:pt x="0" y="0"/>
                </a:moveTo>
                <a:lnTo>
                  <a:pt x="1585859" y="0"/>
                </a:lnTo>
                <a:lnTo>
                  <a:pt x="1585859" y="1565870"/>
                </a:lnTo>
                <a:lnTo>
                  <a:pt x="0" y="1565870"/>
                </a:lnTo>
                <a:lnTo>
                  <a:pt x="0" y="0"/>
                </a:lnTo>
                <a:close/>
              </a:path>
            </a:pathLst>
          </a:custGeom>
          <a:blipFill>
            <a:blip r:embed="rId13"/>
            <a:stretch>
              <a:fillRect/>
            </a:stretch>
          </a:blipFill>
        </p:spPr>
      </p:sp>
      <p:sp>
        <p:nvSpPr>
          <p:cNvPr id="21" name="Freeform 21"/>
          <p:cNvSpPr/>
          <p:nvPr/>
        </p:nvSpPr>
        <p:spPr>
          <a:xfrm>
            <a:off x="11104864" y="1720501"/>
            <a:ext cx="1167340" cy="1322696"/>
          </a:xfrm>
          <a:custGeom>
            <a:avLst/>
            <a:gdLst/>
            <a:ahLst/>
            <a:cxnLst/>
            <a:rect l="l" t="t" r="r" b="b"/>
            <a:pathLst>
              <a:path w="1167340" h="1322696">
                <a:moveTo>
                  <a:pt x="0" y="0"/>
                </a:moveTo>
                <a:lnTo>
                  <a:pt x="1167340" y="0"/>
                </a:lnTo>
                <a:lnTo>
                  <a:pt x="1167340" y="1322697"/>
                </a:lnTo>
                <a:lnTo>
                  <a:pt x="0" y="1322697"/>
                </a:lnTo>
                <a:lnTo>
                  <a:pt x="0" y="0"/>
                </a:lnTo>
                <a:close/>
              </a:path>
            </a:pathLst>
          </a:custGeom>
          <a:blipFill>
            <a:blip r:embed="rId12"/>
            <a:stretch>
              <a:fillRect/>
            </a:stretch>
          </a:blipFill>
        </p:spPr>
      </p:sp>
      <p:sp>
        <p:nvSpPr>
          <p:cNvPr id="22" name="Freeform 22"/>
          <p:cNvSpPr/>
          <p:nvPr/>
        </p:nvSpPr>
        <p:spPr>
          <a:xfrm>
            <a:off x="2823824" y="5734082"/>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23" name="Freeform 23"/>
          <p:cNvSpPr/>
          <p:nvPr/>
        </p:nvSpPr>
        <p:spPr>
          <a:xfrm>
            <a:off x="8078273" y="-67180"/>
            <a:ext cx="1062701" cy="1204131"/>
          </a:xfrm>
          <a:custGeom>
            <a:avLst/>
            <a:gdLst/>
            <a:ahLst/>
            <a:cxnLst/>
            <a:rect l="l" t="t" r="r" b="b"/>
            <a:pathLst>
              <a:path w="1062701" h="1204131">
                <a:moveTo>
                  <a:pt x="0" y="0"/>
                </a:moveTo>
                <a:lnTo>
                  <a:pt x="1062700" y="0"/>
                </a:lnTo>
                <a:lnTo>
                  <a:pt x="1062700" y="1204132"/>
                </a:lnTo>
                <a:lnTo>
                  <a:pt x="0" y="1204132"/>
                </a:lnTo>
                <a:lnTo>
                  <a:pt x="0" y="0"/>
                </a:lnTo>
                <a:close/>
              </a:path>
            </a:pathLst>
          </a:custGeom>
          <a:blipFill>
            <a:blip r:embed="rId12"/>
            <a:stretch>
              <a:fillRect/>
            </a:stretch>
          </a:blipFill>
        </p:spPr>
      </p:sp>
      <p:sp>
        <p:nvSpPr>
          <p:cNvPr id="24" name="Freeform 24"/>
          <p:cNvSpPr/>
          <p:nvPr/>
        </p:nvSpPr>
        <p:spPr>
          <a:xfrm>
            <a:off x="5145000" y="-368434"/>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5" name="Freeform 25"/>
          <p:cNvSpPr/>
          <p:nvPr/>
        </p:nvSpPr>
        <p:spPr>
          <a:xfrm>
            <a:off x="10240361" y="-661047"/>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6" name="Freeform 26"/>
          <p:cNvSpPr/>
          <p:nvPr/>
        </p:nvSpPr>
        <p:spPr>
          <a:xfrm>
            <a:off x="10552140" y="5573348"/>
            <a:ext cx="1585860" cy="1565870"/>
          </a:xfrm>
          <a:custGeom>
            <a:avLst/>
            <a:gdLst/>
            <a:ahLst/>
            <a:cxnLst/>
            <a:rect l="l" t="t" r="r" b="b"/>
            <a:pathLst>
              <a:path w="1585860" h="1565870">
                <a:moveTo>
                  <a:pt x="0" y="0"/>
                </a:moveTo>
                <a:lnTo>
                  <a:pt x="1585860" y="0"/>
                </a:lnTo>
                <a:lnTo>
                  <a:pt x="1585860" y="1565869"/>
                </a:lnTo>
                <a:lnTo>
                  <a:pt x="0" y="1565869"/>
                </a:lnTo>
                <a:lnTo>
                  <a:pt x="0" y="0"/>
                </a:lnTo>
                <a:close/>
              </a:path>
            </a:pathLst>
          </a:custGeom>
          <a:blipFill>
            <a:blip r:embed="rId13"/>
            <a:stretch>
              <a:fillRect/>
            </a:stretch>
          </a:blipFill>
        </p:spPr>
      </p:sp>
      <p:sp>
        <p:nvSpPr>
          <p:cNvPr id="27" name="Freeform 27"/>
          <p:cNvSpPr/>
          <p:nvPr/>
        </p:nvSpPr>
        <p:spPr>
          <a:xfrm>
            <a:off x="176254" y="5813904"/>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8" name="Freeform 28"/>
          <p:cNvSpPr/>
          <p:nvPr/>
        </p:nvSpPr>
        <p:spPr>
          <a:xfrm rot="-10800000">
            <a:off x="11443232" y="4058717"/>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29" name="Freeform 29"/>
          <p:cNvSpPr/>
          <p:nvPr/>
        </p:nvSpPr>
        <p:spPr>
          <a:xfrm>
            <a:off x="7965072" y="5950099"/>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30" name="Freeform 30"/>
          <p:cNvSpPr/>
          <p:nvPr/>
        </p:nvSpPr>
        <p:spPr>
          <a:xfrm>
            <a:off x="398229" y="697859"/>
            <a:ext cx="2522906" cy="2612728"/>
          </a:xfrm>
          <a:custGeom>
            <a:avLst/>
            <a:gdLst/>
            <a:ahLst/>
            <a:cxnLst/>
            <a:rect l="l" t="t" r="r" b="b"/>
            <a:pathLst>
              <a:path w="2522906" h="2612728">
                <a:moveTo>
                  <a:pt x="0" y="0"/>
                </a:moveTo>
                <a:lnTo>
                  <a:pt x="2522905" y="0"/>
                </a:lnTo>
                <a:lnTo>
                  <a:pt x="2522905" y="2612728"/>
                </a:lnTo>
                <a:lnTo>
                  <a:pt x="0" y="2612728"/>
                </a:lnTo>
                <a:lnTo>
                  <a:pt x="0" y="0"/>
                </a:lnTo>
                <a:close/>
              </a:path>
            </a:pathLst>
          </a:custGeom>
          <a:blipFill>
            <a:blip r:embed="rId14"/>
            <a:stretch>
              <a:fillRect t="-457" b="-457"/>
            </a:stretch>
          </a:blipFill>
        </p:spPr>
      </p:sp>
      <p:sp>
        <p:nvSpPr>
          <p:cNvPr id="31" name="TextBox 31"/>
          <p:cNvSpPr txBox="1"/>
          <p:nvPr/>
        </p:nvSpPr>
        <p:spPr>
          <a:xfrm>
            <a:off x="3013736" y="1430635"/>
            <a:ext cx="2568322" cy="1023758"/>
          </a:xfrm>
          <a:prstGeom prst="rect">
            <a:avLst/>
          </a:prstGeom>
        </p:spPr>
        <p:txBody>
          <a:bodyPr lIns="0" tIns="0" rIns="0" bIns="0" rtlCol="0" anchor="t">
            <a:spAutoFit/>
          </a:bodyPr>
          <a:lstStyle/>
          <a:p>
            <a:pPr algn="ctr">
              <a:lnSpc>
                <a:spcPts val="2768"/>
              </a:lnSpc>
              <a:spcBef>
                <a:spcPct val="0"/>
              </a:spcBef>
            </a:pPr>
            <a:r>
              <a:rPr lang="en-US" sz="1977" b="1">
                <a:solidFill>
                  <a:srgbClr val="000000"/>
                </a:solidFill>
                <a:latin typeface="Source Han Sans JP Bold"/>
                <a:ea typeface="Source Han Sans JP Bold"/>
                <a:cs typeface="Source Han Sans JP Bold"/>
                <a:sym typeface="Source Han Sans JP Bold"/>
              </a:rPr>
              <a:t>『ごぶごぶ ごぼごぼ』</a:t>
            </a:r>
          </a:p>
          <a:p>
            <a:pPr algn="ctr">
              <a:lnSpc>
                <a:spcPts val="2768"/>
              </a:lnSpc>
              <a:spcBef>
                <a:spcPct val="0"/>
              </a:spcBef>
            </a:pPr>
            <a:r>
              <a:rPr lang="en-US" sz="1977" b="1">
                <a:solidFill>
                  <a:srgbClr val="000000"/>
                </a:solidFill>
                <a:latin typeface="Source Han Sans JP Bold"/>
                <a:ea typeface="Source Han Sans JP Bold"/>
                <a:cs typeface="Source Han Sans JP Bold"/>
                <a:sym typeface="Source Han Sans JP Bold"/>
              </a:rPr>
              <a:t>駒形克己 さく</a:t>
            </a:r>
          </a:p>
          <a:p>
            <a:pPr algn="ctr">
              <a:lnSpc>
                <a:spcPts val="2768"/>
              </a:lnSpc>
              <a:spcBef>
                <a:spcPct val="0"/>
              </a:spcBef>
            </a:pPr>
            <a:r>
              <a:rPr lang="en-US" sz="1977" b="1">
                <a:solidFill>
                  <a:srgbClr val="000000"/>
                </a:solidFill>
                <a:latin typeface="Source Han Sans JP Bold"/>
                <a:ea typeface="Source Han Sans JP Bold"/>
                <a:cs typeface="Source Han Sans JP Bold"/>
                <a:sym typeface="Source Han Sans JP Bold"/>
              </a:rPr>
              <a:t>福音館書店</a:t>
            </a:r>
          </a:p>
        </p:txBody>
      </p:sp>
      <p:sp>
        <p:nvSpPr>
          <p:cNvPr id="32" name="TextBox 32"/>
          <p:cNvSpPr txBox="1"/>
          <p:nvPr/>
        </p:nvSpPr>
        <p:spPr>
          <a:xfrm>
            <a:off x="651244" y="3564753"/>
            <a:ext cx="3346215" cy="2956560"/>
          </a:xfrm>
          <a:prstGeom prst="rect">
            <a:avLst/>
          </a:prstGeom>
        </p:spPr>
        <p:txBody>
          <a:bodyPr lIns="0" tIns="0" rIns="0" bIns="0" rtlCol="0" anchor="t">
            <a:spAutoFit/>
          </a:bodyPr>
          <a:lstStyle/>
          <a:p>
            <a:pPr algn="l">
              <a:lnSpc>
                <a:spcPts val="2940"/>
              </a:lnSpc>
            </a:pPr>
            <a:r>
              <a:rPr lang="en-US" sz="2100" b="1">
                <a:solidFill>
                  <a:srgbClr val="000000"/>
                </a:solidFill>
                <a:latin typeface="Source Han Sans JP Bold"/>
                <a:ea typeface="Source Han Sans JP Bold"/>
                <a:cs typeface="Source Han Sans JP Bold"/>
                <a:sym typeface="Source Han Sans JP Bold"/>
              </a:rPr>
              <a:t>・泣く子も黙る絵本</a:t>
            </a:r>
          </a:p>
          <a:p>
            <a:pPr algn="l">
              <a:lnSpc>
                <a:spcPts val="2940"/>
              </a:lnSpc>
            </a:pPr>
            <a:r>
              <a:rPr lang="en-US" sz="2100" b="1">
                <a:solidFill>
                  <a:srgbClr val="000000"/>
                </a:solidFill>
                <a:latin typeface="Source Han Sans JP Bold"/>
                <a:ea typeface="Source Han Sans JP Bold"/>
                <a:cs typeface="Source Han Sans JP Bold"/>
                <a:sym typeface="Source Han Sans JP Bold"/>
              </a:rPr>
              <a:t>・お腹の中で聞いていた音をイメージしてつくられた</a:t>
            </a:r>
          </a:p>
          <a:p>
            <a:pPr algn="l">
              <a:lnSpc>
                <a:spcPts val="2940"/>
              </a:lnSpc>
            </a:pPr>
            <a:r>
              <a:rPr lang="en-US" sz="2100" b="1">
                <a:solidFill>
                  <a:srgbClr val="000000"/>
                </a:solidFill>
                <a:latin typeface="Source Han Sans JP Bold"/>
                <a:ea typeface="Source Han Sans JP Bold"/>
                <a:cs typeface="Source Han Sans JP Bold"/>
                <a:sym typeface="Source Han Sans JP Bold"/>
              </a:rPr>
              <a:t>・はっきりとした色が使われており視覚がぼんやりとしているあかちゃんにもわかりやすい</a:t>
            </a:r>
          </a:p>
          <a:p>
            <a:pPr algn="ctr">
              <a:lnSpc>
                <a:spcPts val="2940"/>
              </a:lnSpc>
              <a:spcBef>
                <a:spcPct val="0"/>
              </a:spcBef>
            </a:pPr>
            <a:endParaRPr lang="en-US" sz="2100" b="1">
              <a:solidFill>
                <a:srgbClr val="000000"/>
              </a:solidFill>
              <a:latin typeface="Source Han Sans JP Bold"/>
              <a:ea typeface="Source Han Sans JP Bold"/>
              <a:cs typeface="Source Han Sans JP Bold"/>
              <a:sym typeface="Source Han Sans JP Bold"/>
            </a:endParaRPr>
          </a:p>
        </p:txBody>
      </p:sp>
      <p:sp>
        <p:nvSpPr>
          <p:cNvPr id="33" name="TextBox 33"/>
          <p:cNvSpPr txBox="1"/>
          <p:nvPr/>
        </p:nvSpPr>
        <p:spPr>
          <a:xfrm>
            <a:off x="111259" y="79591"/>
            <a:ext cx="4114800" cy="455295"/>
          </a:xfrm>
          <a:prstGeom prst="rect">
            <a:avLst/>
          </a:prstGeom>
        </p:spPr>
        <p:txBody>
          <a:bodyPr lIns="0" tIns="0" rIns="0" bIns="0" rtlCol="0" anchor="t">
            <a:spAutoFit/>
          </a:bodyPr>
          <a:lstStyle/>
          <a:p>
            <a:pPr algn="ctr">
              <a:lnSpc>
                <a:spcPts val="3779"/>
              </a:lnSpc>
            </a:pPr>
            <a:r>
              <a:rPr lang="en-US" sz="2700" b="1">
                <a:solidFill>
                  <a:srgbClr val="000000"/>
                </a:solidFill>
                <a:latin typeface="Source Han Sans JP Bold"/>
                <a:ea typeface="Source Han Sans JP Bold"/>
                <a:cs typeface="Source Han Sans JP Bold"/>
                <a:sym typeface="Source Han Sans JP Bold"/>
              </a:rPr>
              <a:t>３．この２冊を選んだ理由</a:t>
            </a:r>
          </a:p>
        </p:txBody>
      </p:sp>
      <p:sp>
        <p:nvSpPr>
          <p:cNvPr id="34" name="Freeform 34"/>
          <p:cNvSpPr/>
          <p:nvPr/>
        </p:nvSpPr>
        <p:spPr>
          <a:xfrm>
            <a:off x="6374989" y="697859"/>
            <a:ext cx="2543717" cy="2641136"/>
          </a:xfrm>
          <a:custGeom>
            <a:avLst/>
            <a:gdLst/>
            <a:ahLst/>
            <a:cxnLst/>
            <a:rect l="l" t="t" r="r" b="b"/>
            <a:pathLst>
              <a:path w="2543717" h="2641136">
                <a:moveTo>
                  <a:pt x="0" y="0"/>
                </a:moveTo>
                <a:lnTo>
                  <a:pt x="2543717" y="0"/>
                </a:lnTo>
                <a:lnTo>
                  <a:pt x="2543717" y="2641136"/>
                </a:lnTo>
                <a:lnTo>
                  <a:pt x="0" y="2641136"/>
                </a:lnTo>
                <a:lnTo>
                  <a:pt x="0" y="0"/>
                </a:lnTo>
                <a:close/>
              </a:path>
            </a:pathLst>
          </a:custGeom>
          <a:blipFill>
            <a:blip r:embed="rId15"/>
            <a:stretch>
              <a:fillRect/>
            </a:stretch>
          </a:blipFill>
        </p:spPr>
      </p:sp>
      <p:sp>
        <p:nvSpPr>
          <p:cNvPr id="35" name="TextBox 35"/>
          <p:cNvSpPr txBox="1"/>
          <p:nvPr/>
        </p:nvSpPr>
        <p:spPr>
          <a:xfrm>
            <a:off x="9174944" y="1363131"/>
            <a:ext cx="2026455" cy="1053430"/>
          </a:xfrm>
          <a:prstGeom prst="rect">
            <a:avLst/>
          </a:prstGeom>
        </p:spPr>
        <p:txBody>
          <a:bodyPr wrap="square" lIns="0" tIns="0" rIns="0" bIns="0" rtlCol="0" anchor="t">
            <a:spAutoFit/>
          </a:bodyPr>
          <a:lstStyle/>
          <a:p>
            <a:pPr algn="ctr">
              <a:lnSpc>
                <a:spcPts val="2776"/>
              </a:lnSpc>
              <a:spcBef>
                <a:spcPct val="0"/>
              </a:spcBef>
            </a:pPr>
            <a:r>
              <a:rPr lang="en-US" sz="1983" b="1" dirty="0">
                <a:solidFill>
                  <a:srgbClr val="000000"/>
                </a:solidFill>
                <a:latin typeface="Source Han Sans JP Bold"/>
                <a:ea typeface="Source Han Sans JP Bold"/>
                <a:cs typeface="Source Han Sans JP Bold"/>
                <a:sym typeface="Source Han Sans JP Bold"/>
              </a:rPr>
              <a:t>『</a:t>
            </a:r>
            <a:r>
              <a:rPr lang="en-US" sz="1983" b="1" dirty="0" err="1">
                <a:solidFill>
                  <a:srgbClr val="000000"/>
                </a:solidFill>
                <a:latin typeface="Source Han Sans JP Bold"/>
                <a:ea typeface="Source Han Sans JP Bold"/>
                <a:cs typeface="Source Han Sans JP Bold"/>
                <a:sym typeface="Source Han Sans JP Bold"/>
              </a:rPr>
              <a:t>ぽんちんぱん</a:t>
            </a:r>
            <a:r>
              <a:rPr lang="en-US" sz="1983" b="1" dirty="0">
                <a:solidFill>
                  <a:srgbClr val="000000"/>
                </a:solidFill>
                <a:latin typeface="Source Han Sans JP Bold"/>
                <a:ea typeface="Source Han Sans JP Bold"/>
                <a:cs typeface="Source Han Sans JP Bold"/>
                <a:sym typeface="Source Han Sans JP Bold"/>
              </a:rPr>
              <a:t>』</a:t>
            </a:r>
          </a:p>
          <a:p>
            <a:pPr algn="ctr">
              <a:lnSpc>
                <a:spcPts val="2776"/>
              </a:lnSpc>
              <a:spcBef>
                <a:spcPct val="0"/>
              </a:spcBef>
            </a:pPr>
            <a:r>
              <a:rPr lang="en-US" sz="1983" b="1" dirty="0" err="1">
                <a:solidFill>
                  <a:srgbClr val="000000"/>
                </a:solidFill>
                <a:latin typeface="Source Han Sans JP Bold"/>
                <a:ea typeface="Source Han Sans JP Bold"/>
                <a:cs typeface="Source Han Sans JP Bold"/>
                <a:sym typeface="Source Han Sans JP Bold"/>
              </a:rPr>
              <a:t>柿木原政広</a:t>
            </a:r>
            <a:endParaRPr lang="en-US" sz="1983" b="1" dirty="0">
              <a:solidFill>
                <a:srgbClr val="000000"/>
              </a:solidFill>
              <a:latin typeface="Source Han Sans JP Bold"/>
              <a:ea typeface="Source Han Sans JP Bold"/>
              <a:cs typeface="Source Han Sans JP Bold"/>
              <a:sym typeface="Source Han Sans JP Bold"/>
            </a:endParaRPr>
          </a:p>
          <a:p>
            <a:pPr algn="ctr">
              <a:lnSpc>
                <a:spcPts val="2776"/>
              </a:lnSpc>
              <a:spcBef>
                <a:spcPct val="0"/>
              </a:spcBef>
            </a:pPr>
            <a:r>
              <a:rPr lang="en-US" sz="1983" b="1" dirty="0" err="1">
                <a:solidFill>
                  <a:srgbClr val="000000"/>
                </a:solidFill>
                <a:latin typeface="Source Han Sans JP Bold"/>
                <a:ea typeface="Source Han Sans JP Bold"/>
                <a:cs typeface="Source Han Sans JP Bold"/>
                <a:sym typeface="Source Han Sans JP Bold"/>
              </a:rPr>
              <a:t>福音館書店</a:t>
            </a:r>
            <a:endParaRPr lang="en-US" sz="1983" b="1" dirty="0">
              <a:solidFill>
                <a:srgbClr val="000000"/>
              </a:solidFill>
              <a:latin typeface="Source Han Sans JP Bold"/>
              <a:ea typeface="Source Han Sans JP Bold"/>
              <a:cs typeface="Source Han Sans JP Bold"/>
              <a:sym typeface="Source Han Sans JP Bold"/>
            </a:endParaRPr>
          </a:p>
        </p:txBody>
      </p:sp>
      <p:sp>
        <p:nvSpPr>
          <p:cNvPr id="36" name="TextBox 36"/>
          <p:cNvSpPr txBox="1"/>
          <p:nvPr/>
        </p:nvSpPr>
        <p:spPr>
          <a:xfrm>
            <a:off x="6496261" y="3609337"/>
            <a:ext cx="4226723" cy="2562863"/>
          </a:xfrm>
          <a:prstGeom prst="rect">
            <a:avLst/>
          </a:prstGeom>
        </p:spPr>
        <p:txBody>
          <a:bodyPr lIns="0" tIns="0" rIns="0" bIns="0" rtlCol="0" anchor="t">
            <a:spAutoFit/>
          </a:bodyPr>
          <a:lstStyle/>
          <a:p>
            <a:pPr algn="l">
              <a:lnSpc>
                <a:spcPts val="2914"/>
              </a:lnSpc>
              <a:spcBef>
                <a:spcPct val="0"/>
              </a:spcBef>
            </a:pPr>
            <a:r>
              <a:rPr lang="en-US" sz="2081" b="1">
                <a:solidFill>
                  <a:srgbClr val="000000"/>
                </a:solidFill>
                <a:latin typeface="Source Han Sans JP Bold"/>
                <a:ea typeface="Source Han Sans JP Bold"/>
                <a:cs typeface="Source Han Sans JP Bold"/>
                <a:sym typeface="Source Han Sans JP Bold"/>
              </a:rPr>
              <a:t>・「ぱぴぷぺぽ」に代表される</a:t>
            </a:r>
          </a:p>
          <a:p>
            <a:pPr algn="l">
              <a:lnSpc>
                <a:spcPts val="2914"/>
              </a:lnSpc>
              <a:spcBef>
                <a:spcPct val="0"/>
              </a:spcBef>
            </a:pPr>
            <a:r>
              <a:rPr lang="en-US" sz="2081" b="1">
                <a:solidFill>
                  <a:srgbClr val="000000"/>
                </a:solidFill>
                <a:latin typeface="Source Han Sans JP Bold"/>
                <a:ea typeface="Source Han Sans JP Bold"/>
                <a:cs typeface="Source Han Sans JP Bold"/>
                <a:sym typeface="Source Han Sans JP Bold"/>
              </a:rPr>
              <a:t>両唇音のオンパレード。</a:t>
            </a:r>
          </a:p>
          <a:p>
            <a:pPr algn="l">
              <a:lnSpc>
                <a:spcPts val="2914"/>
              </a:lnSpc>
              <a:spcBef>
                <a:spcPct val="0"/>
              </a:spcBef>
            </a:pPr>
            <a:r>
              <a:rPr lang="en-US" sz="2081" b="1">
                <a:solidFill>
                  <a:srgbClr val="000000"/>
                </a:solidFill>
                <a:latin typeface="Source Han Sans JP Bold"/>
                <a:ea typeface="Source Han Sans JP Bold"/>
                <a:cs typeface="Source Han Sans JP Bold"/>
                <a:sym typeface="Source Han Sans JP Bold"/>
              </a:rPr>
              <a:t>・あかちゃんはこの発音のしやすい</a:t>
            </a:r>
          </a:p>
          <a:p>
            <a:pPr algn="l">
              <a:lnSpc>
                <a:spcPts val="2914"/>
              </a:lnSpc>
              <a:spcBef>
                <a:spcPct val="0"/>
              </a:spcBef>
            </a:pPr>
            <a:r>
              <a:rPr lang="en-US" sz="2081" b="1">
                <a:solidFill>
                  <a:srgbClr val="000000"/>
                </a:solidFill>
                <a:latin typeface="Source Han Sans JP Bold"/>
                <a:ea typeface="Source Han Sans JP Bold"/>
                <a:cs typeface="Source Han Sans JP Bold"/>
                <a:sym typeface="Source Han Sans JP Bold"/>
              </a:rPr>
              <a:t>両唇音が大好き！</a:t>
            </a:r>
          </a:p>
          <a:p>
            <a:pPr algn="l">
              <a:lnSpc>
                <a:spcPts val="2914"/>
              </a:lnSpc>
              <a:spcBef>
                <a:spcPct val="0"/>
              </a:spcBef>
            </a:pPr>
            <a:r>
              <a:rPr lang="en-US" sz="2081" b="1">
                <a:solidFill>
                  <a:srgbClr val="000000"/>
                </a:solidFill>
                <a:latin typeface="Source Han Sans JP Bold"/>
                <a:ea typeface="Source Han Sans JP Bold"/>
                <a:cs typeface="Source Han Sans JP Bold"/>
                <a:sym typeface="Source Han Sans JP Bold"/>
              </a:rPr>
              <a:t>・読む際には棒読みではなく</a:t>
            </a:r>
          </a:p>
          <a:p>
            <a:pPr algn="l">
              <a:lnSpc>
                <a:spcPts val="2914"/>
              </a:lnSpc>
              <a:spcBef>
                <a:spcPct val="0"/>
              </a:spcBef>
            </a:pPr>
            <a:r>
              <a:rPr lang="en-US" sz="2081" b="1">
                <a:solidFill>
                  <a:srgbClr val="000000"/>
                </a:solidFill>
                <a:latin typeface="Source Han Sans JP Bold"/>
                <a:ea typeface="Source Han Sans JP Bold"/>
                <a:cs typeface="Source Han Sans JP Bold"/>
                <a:sym typeface="Source Han Sans JP Bold"/>
              </a:rPr>
              <a:t>弾むように読むなどの工夫をした</a:t>
            </a:r>
          </a:p>
          <a:p>
            <a:pPr algn="l">
              <a:lnSpc>
                <a:spcPts val="2914"/>
              </a:lnSpc>
              <a:spcBef>
                <a:spcPct val="0"/>
              </a:spcBef>
            </a:pPr>
            <a:endParaRPr lang="en-US" sz="2081" b="1">
              <a:solidFill>
                <a:srgbClr val="000000"/>
              </a:solidFill>
              <a:latin typeface="Source Han Sans JP Bold"/>
              <a:ea typeface="Source Han Sans JP Bold"/>
              <a:cs typeface="Source Han Sans JP Bold"/>
              <a:sym typeface="Source Han Sans JP Bo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43209"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60500"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4664209"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7167918"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9818519" y="-1606248"/>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7" name="Freeform 7"/>
          <p:cNvSpPr/>
          <p:nvPr/>
        </p:nvSpPr>
        <p:spPr>
          <a:xfrm>
            <a:off x="-583852"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2074741" y="5870316"/>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Freeform 9"/>
          <p:cNvSpPr/>
          <p:nvPr/>
        </p:nvSpPr>
        <p:spPr>
          <a:xfrm>
            <a:off x="4664209"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0" name="Freeform 10"/>
          <p:cNvSpPr/>
          <p:nvPr/>
        </p:nvSpPr>
        <p:spPr>
          <a:xfrm>
            <a:off x="7288240"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p:cNvSpPr/>
          <p:nvPr/>
        </p:nvSpPr>
        <p:spPr>
          <a:xfrm>
            <a:off x="9912270"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1492780" y="331058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a:off x="-1552616" y="84561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a:off x="10882668" y="84561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5" name="Freeform 15"/>
          <p:cNvSpPr/>
          <p:nvPr/>
        </p:nvSpPr>
        <p:spPr>
          <a:xfrm>
            <a:off x="11033291" y="331058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a:off x="-489747" y="3915592"/>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17" name="Freeform 17"/>
          <p:cNvSpPr/>
          <p:nvPr/>
        </p:nvSpPr>
        <p:spPr>
          <a:xfrm>
            <a:off x="-601787" y="1468735"/>
            <a:ext cx="1389535" cy="1574463"/>
          </a:xfrm>
          <a:custGeom>
            <a:avLst/>
            <a:gdLst/>
            <a:ahLst/>
            <a:cxnLst/>
            <a:rect l="l" t="t" r="r" b="b"/>
            <a:pathLst>
              <a:path w="1389535" h="1574463">
                <a:moveTo>
                  <a:pt x="0" y="0"/>
                </a:moveTo>
                <a:lnTo>
                  <a:pt x="1389535" y="0"/>
                </a:lnTo>
                <a:lnTo>
                  <a:pt x="1389535" y="1574463"/>
                </a:lnTo>
                <a:lnTo>
                  <a:pt x="0" y="1574463"/>
                </a:lnTo>
                <a:lnTo>
                  <a:pt x="0" y="0"/>
                </a:lnTo>
                <a:close/>
              </a:path>
            </a:pathLst>
          </a:custGeom>
          <a:blipFill>
            <a:blip r:embed="rId12"/>
            <a:stretch>
              <a:fillRect/>
            </a:stretch>
          </a:blipFill>
        </p:spPr>
      </p:sp>
      <p:sp>
        <p:nvSpPr>
          <p:cNvPr id="18" name="Freeform 18"/>
          <p:cNvSpPr/>
          <p:nvPr/>
        </p:nvSpPr>
        <p:spPr>
          <a:xfrm>
            <a:off x="205021" y="-174164"/>
            <a:ext cx="1585860" cy="1565870"/>
          </a:xfrm>
          <a:custGeom>
            <a:avLst/>
            <a:gdLst/>
            <a:ahLst/>
            <a:cxnLst/>
            <a:rect l="l" t="t" r="r" b="b"/>
            <a:pathLst>
              <a:path w="1585860" h="1565870">
                <a:moveTo>
                  <a:pt x="0" y="0"/>
                </a:moveTo>
                <a:lnTo>
                  <a:pt x="1585859" y="0"/>
                </a:lnTo>
                <a:lnTo>
                  <a:pt x="1585859" y="1565870"/>
                </a:lnTo>
                <a:lnTo>
                  <a:pt x="0" y="1565870"/>
                </a:lnTo>
                <a:lnTo>
                  <a:pt x="0" y="0"/>
                </a:lnTo>
                <a:close/>
              </a:path>
            </a:pathLst>
          </a:custGeom>
          <a:blipFill>
            <a:blip r:embed="rId13"/>
            <a:stretch>
              <a:fillRect/>
            </a:stretch>
          </a:blipFill>
        </p:spPr>
      </p:sp>
      <p:sp>
        <p:nvSpPr>
          <p:cNvPr id="19" name="Freeform 19"/>
          <p:cNvSpPr/>
          <p:nvPr/>
        </p:nvSpPr>
        <p:spPr>
          <a:xfrm>
            <a:off x="2639155" y="-355033"/>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0" name="Freeform 20"/>
          <p:cNvSpPr/>
          <p:nvPr/>
        </p:nvSpPr>
        <p:spPr>
          <a:xfrm>
            <a:off x="5582059" y="5809831"/>
            <a:ext cx="1585860" cy="1565870"/>
          </a:xfrm>
          <a:custGeom>
            <a:avLst/>
            <a:gdLst/>
            <a:ahLst/>
            <a:cxnLst/>
            <a:rect l="l" t="t" r="r" b="b"/>
            <a:pathLst>
              <a:path w="1585860" h="1565870">
                <a:moveTo>
                  <a:pt x="0" y="0"/>
                </a:moveTo>
                <a:lnTo>
                  <a:pt x="1585859" y="0"/>
                </a:lnTo>
                <a:lnTo>
                  <a:pt x="1585859" y="1565870"/>
                </a:lnTo>
                <a:lnTo>
                  <a:pt x="0" y="1565870"/>
                </a:lnTo>
                <a:lnTo>
                  <a:pt x="0" y="0"/>
                </a:lnTo>
                <a:close/>
              </a:path>
            </a:pathLst>
          </a:custGeom>
          <a:blipFill>
            <a:blip r:embed="rId13"/>
            <a:stretch>
              <a:fillRect/>
            </a:stretch>
          </a:blipFill>
        </p:spPr>
      </p:sp>
      <p:sp>
        <p:nvSpPr>
          <p:cNvPr id="21" name="Freeform 21"/>
          <p:cNvSpPr/>
          <p:nvPr/>
        </p:nvSpPr>
        <p:spPr>
          <a:xfrm>
            <a:off x="11104864" y="1720501"/>
            <a:ext cx="1167340" cy="1322696"/>
          </a:xfrm>
          <a:custGeom>
            <a:avLst/>
            <a:gdLst/>
            <a:ahLst/>
            <a:cxnLst/>
            <a:rect l="l" t="t" r="r" b="b"/>
            <a:pathLst>
              <a:path w="1167340" h="1322696">
                <a:moveTo>
                  <a:pt x="0" y="0"/>
                </a:moveTo>
                <a:lnTo>
                  <a:pt x="1167340" y="0"/>
                </a:lnTo>
                <a:lnTo>
                  <a:pt x="1167340" y="1322697"/>
                </a:lnTo>
                <a:lnTo>
                  <a:pt x="0" y="1322697"/>
                </a:lnTo>
                <a:lnTo>
                  <a:pt x="0" y="0"/>
                </a:lnTo>
                <a:close/>
              </a:path>
            </a:pathLst>
          </a:custGeom>
          <a:blipFill>
            <a:blip r:embed="rId12"/>
            <a:stretch>
              <a:fillRect/>
            </a:stretch>
          </a:blipFill>
        </p:spPr>
      </p:sp>
      <p:sp>
        <p:nvSpPr>
          <p:cNvPr id="22" name="Freeform 22"/>
          <p:cNvSpPr/>
          <p:nvPr/>
        </p:nvSpPr>
        <p:spPr>
          <a:xfrm>
            <a:off x="2823824" y="5734082"/>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23" name="Freeform 23"/>
          <p:cNvSpPr/>
          <p:nvPr/>
        </p:nvSpPr>
        <p:spPr>
          <a:xfrm>
            <a:off x="8078273" y="-67180"/>
            <a:ext cx="1062701" cy="1204131"/>
          </a:xfrm>
          <a:custGeom>
            <a:avLst/>
            <a:gdLst/>
            <a:ahLst/>
            <a:cxnLst/>
            <a:rect l="l" t="t" r="r" b="b"/>
            <a:pathLst>
              <a:path w="1062701" h="1204131">
                <a:moveTo>
                  <a:pt x="0" y="0"/>
                </a:moveTo>
                <a:lnTo>
                  <a:pt x="1062700" y="0"/>
                </a:lnTo>
                <a:lnTo>
                  <a:pt x="1062700" y="1204132"/>
                </a:lnTo>
                <a:lnTo>
                  <a:pt x="0" y="1204132"/>
                </a:lnTo>
                <a:lnTo>
                  <a:pt x="0" y="0"/>
                </a:lnTo>
                <a:close/>
              </a:path>
            </a:pathLst>
          </a:custGeom>
          <a:blipFill>
            <a:blip r:embed="rId12"/>
            <a:stretch>
              <a:fillRect/>
            </a:stretch>
          </a:blipFill>
        </p:spPr>
      </p:sp>
      <p:sp>
        <p:nvSpPr>
          <p:cNvPr id="24" name="Freeform 24"/>
          <p:cNvSpPr/>
          <p:nvPr/>
        </p:nvSpPr>
        <p:spPr>
          <a:xfrm>
            <a:off x="5145000" y="-368434"/>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5" name="Freeform 25"/>
          <p:cNvSpPr/>
          <p:nvPr/>
        </p:nvSpPr>
        <p:spPr>
          <a:xfrm>
            <a:off x="10240361" y="-661047"/>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6" name="Freeform 26"/>
          <p:cNvSpPr/>
          <p:nvPr/>
        </p:nvSpPr>
        <p:spPr>
          <a:xfrm>
            <a:off x="10552140" y="5573348"/>
            <a:ext cx="1585860" cy="1565870"/>
          </a:xfrm>
          <a:custGeom>
            <a:avLst/>
            <a:gdLst/>
            <a:ahLst/>
            <a:cxnLst/>
            <a:rect l="l" t="t" r="r" b="b"/>
            <a:pathLst>
              <a:path w="1585860" h="1565870">
                <a:moveTo>
                  <a:pt x="0" y="0"/>
                </a:moveTo>
                <a:lnTo>
                  <a:pt x="1585860" y="0"/>
                </a:lnTo>
                <a:lnTo>
                  <a:pt x="1585860" y="1565869"/>
                </a:lnTo>
                <a:lnTo>
                  <a:pt x="0" y="1565869"/>
                </a:lnTo>
                <a:lnTo>
                  <a:pt x="0" y="0"/>
                </a:lnTo>
                <a:close/>
              </a:path>
            </a:pathLst>
          </a:custGeom>
          <a:blipFill>
            <a:blip r:embed="rId13"/>
            <a:stretch>
              <a:fillRect/>
            </a:stretch>
          </a:blipFill>
        </p:spPr>
      </p:sp>
      <p:sp>
        <p:nvSpPr>
          <p:cNvPr id="27" name="Freeform 27"/>
          <p:cNvSpPr/>
          <p:nvPr/>
        </p:nvSpPr>
        <p:spPr>
          <a:xfrm>
            <a:off x="176254" y="5813904"/>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8" name="Freeform 28"/>
          <p:cNvSpPr/>
          <p:nvPr/>
        </p:nvSpPr>
        <p:spPr>
          <a:xfrm rot="-10800000">
            <a:off x="11443232" y="4058717"/>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29" name="Freeform 29"/>
          <p:cNvSpPr/>
          <p:nvPr/>
        </p:nvSpPr>
        <p:spPr>
          <a:xfrm>
            <a:off x="7965072" y="5950099"/>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30" name="TextBox 30"/>
          <p:cNvSpPr txBox="1"/>
          <p:nvPr/>
        </p:nvSpPr>
        <p:spPr>
          <a:xfrm>
            <a:off x="1984310" y="2480258"/>
            <a:ext cx="7491179" cy="3561681"/>
          </a:xfrm>
          <a:prstGeom prst="rect">
            <a:avLst/>
          </a:prstGeom>
        </p:spPr>
        <p:txBody>
          <a:bodyPr wrap="square" lIns="0" tIns="0" rIns="0" bIns="0" rtlCol="0" anchor="t">
            <a:spAutoFit/>
          </a:bodyPr>
          <a:lstStyle/>
          <a:p>
            <a:pPr algn="l">
              <a:lnSpc>
                <a:spcPts val="3499"/>
              </a:lnSpc>
              <a:spcBef>
                <a:spcPct val="0"/>
              </a:spcBef>
            </a:pPr>
            <a:r>
              <a:rPr lang="en-US" sz="2499" b="1" dirty="0">
                <a:solidFill>
                  <a:srgbClr val="000000"/>
                </a:solidFill>
                <a:latin typeface="Source Han Sans JP Bold"/>
                <a:ea typeface="Source Han Sans JP Bold"/>
                <a:cs typeface="Source Han Sans JP Bold"/>
                <a:sym typeface="Source Han Sans JP Bold"/>
              </a:rPr>
              <a:t>・</a:t>
            </a:r>
            <a:r>
              <a:rPr lang="en-US" sz="2499" b="1" dirty="0" err="1">
                <a:solidFill>
                  <a:srgbClr val="000000"/>
                </a:solidFill>
                <a:latin typeface="Source Han Sans JP Bold"/>
                <a:ea typeface="Source Han Sans JP Bold"/>
                <a:cs typeface="Source Han Sans JP Bold"/>
                <a:sym typeface="Source Han Sans JP Bold"/>
              </a:rPr>
              <a:t>穏やかでリラックスをしている表情を示している</a:t>
            </a:r>
            <a:endParaRPr lang="en-US" sz="2499" b="1" dirty="0">
              <a:solidFill>
                <a:srgbClr val="000000"/>
              </a:solidFill>
              <a:latin typeface="Source Han Sans JP Bold"/>
              <a:ea typeface="Source Han Sans JP Bold"/>
              <a:cs typeface="Source Han Sans JP Bold"/>
              <a:sym typeface="Source Han Sans JP Bold"/>
            </a:endParaRPr>
          </a:p>
          <a:p>
            <a:pPr algn="l">
              <a:lnSpc>
                <a:spcPts val="3499"/>
              </a:lnSpc>
              <a:spcBef>
                <a:spcPct val="0"/>
              </a:spcBef>
            </a:pPr>
            <a:endParaRPr lang="en-US" sz="2499" b="1" dirty="0">
              <a:solidFill>
                <a:srgbClr val="000000"/>
              </a:solidFill>
              <a:latin typeface="Source Han Sans JP Bold"/>
              <a:ea typeface="Source Han Sans JP Bold"/>
              <a:cs typeface="Source Han Sans JP Bold"/>
              <a:sym typeface="Source Han Sans JP Bold"/>
            </a:endParaRPr>
          </a:p>
          <a:p>
            <a:pPr algn="l">
              <a:lnSpc>
                <a:spcPts val="3499"/>
              </a:lnSpc>
              <a:spcBef>
                <a:spcPct val="0"/>
              </a:spcBef>
            </a:pPr>
            <a:r>
              <a:rPr lang="en-US" sz="2499" b="1" dirty="0">
                <a:solidFill>
                  <a:srgbClr val="000000"/>
                </a:solidFill>
                <a:latin typeface="Source Han Sans JP Bold"/>
                <a:ea typeface="Source Han Sans JP Bold"/>
                <a:cs typeface="Source Han Sans JP Bold"/>
                <a:sym typeface="Source Han Sans JP Bold"/>
              </a:rPr>
              <a:t>・</a:t>
            </a:r>
            <a:r>
              <a:rPr lang="en-US" sz="2499" b="1" dirty="0" err="1">
                <a:solidFill>
                  <a:srgbClr val="000000"/>
                </a:solidFill>
                <a:latin typeface="Source Han Sans JP Bold"/>
                <a:ea typeface="Source Han Sans JP Bold"/>
                <a:cs typeface="Source Han Sans JP Bold"/>
                <a:sym typeface="Source Han Sans JP Bold"/>
              </a:rPr>
              <a:t>大きな声で笑う</a:t>
            </a:r>
            <a:endParaRPr lang="en-US" sz="2499" b="1" dirty="0">
              <a:solidFill>
                <a:srgbClr val="000000"/>
              </a:solidFill>
              <a:latin typeface="Source Han Sans JP Bold"/>
              <a:ea typeface="Source Han Sans JP Bold"/>
              <a:cs typeface="Source Han Sans JP Bold"/>
              <a:sym typeface="Source Han Sans JP Bold"/>
            </a:endParaRPr>
          </a:p>
          <a:p>
            <a:pPr algn="l">
              <a:lnSpc>
                <a:spcPts val="3499"/>
              </a:lnSpc>
              <a:spcBef>
                <a:spcPct val="0"/>
              </a:spcBef>
            </a:pPr>
            <a:endParaRPr lang="en-US" sz="2499" b="1" dirty="0">
              <a:solidFill>
                <a:srgbClr val="000000"/>
              </a:solidFill>
              <a:latin typeface="Source Han Sans JP Bold"/>
              <a:ea typeface="Source Han Sans JP Bold"/>
              <a:cs typeface="Source Han Sans JP Bold"/>
              <a:sym typeface="Source Han Sans JP Bold"/>
            </a:endParaRPr>
          </a:p>
          <a:p>
            <a:pPr algn="l">
              <a:lnSpc>
                <a:spcPts val="3499"/>
              </a:lnSpc>
              <a:spcBef>
                <a:spcPct val="0"/>
              </a:spcBef>
            </a:pPr>
            <a:r>
              <a:rPr lang="en-US" sz="2499" b="1" dirty="0">
                <a:solidFill>
                  <a:srgbClr val="000000"/>
                </a:solidFill>
                <a:latin typeface="Source Han Sans JP Bold"/>
                <a:ea typeface="Source Han Sans JP Bold"/>
                <a:cs typeface="Source Han Sans JP Bold"/>
                <a:sym typeface="Source Han Sans JP Bold"/>
              </a:rPr>
              <a:t>・</a:t>
            </a:r>
            <a:r>
              <a:rPr lang="en-US" sz="2499" b="1" dirty="0" err="1">
                <a:solidFill>
                  <a:srgbClr val="000000"/>
                </a:solidFill>
                <a:latin typeface="Source Han Sans JP Bold"/>
                <a:ea typeface="Source Han Sans JP Bold"/>
                <a:cs typeface="Source Han Sans JP Bold"/>
                <a:sym typeface="Source Han Sans JP Bold"/>
              </a:rPr>
              <a:t>とにかくじーっと読み手を見ている</a:t>
            </a:r>
            <a:endParaRPr lang="en-US" sz="2499" b="1" dirty="0">
              <a:solidFill>
                <a:srgbClr val="000000"/>
              </a:solidFill>
              <a:latin typeface="Source Han Sans JP Bold"/>
              <a:ea typeface="Source Han Sans JP Bold"/>
              <a:cs typeface="Source Han Sans JP Bold"/>
              <a:sym typeface="Source Han Sans JP Bold"/>
            </a:endParaRPr>
          </a:p>
          <a:p>
            <a:pPr algn="l">
              <a:lnSpc>
                <a:spcPts val="3499"/>
              </a:lnSpc>
              <a:spcBef>
                <a:spcPct val="0"/>
              </a:spcBef>
            </a:pPr>
            <a:endParaRPr lang="en-US" sz="2499" b="1" dirty="0">
              <a:solidFill>
                <a:srgbClr val="000000"/>
              </a:solidFill>
              <a:latin typeface="Source Han Sans JP Bold"/>
              <a:ea typeface="Source Han Sans JP Bold"/>
              <a:cs typeface="Source Han Sans JP Bold"/>
              <a:sym typeface="Source Han Sans JP Bold"/>
            </a:endParaRPr>
          </a:p>
          <a:p>
            <a:pPr algn="l">
              <a:lnSpc>
                <a:spcPts val="3499"/>
              </a:lnSpc>
              <a:spcBef>
                <a:spcPct val="0"/>
              </a:spcBef>
            </a:pPr>
            <a:r>
              <a:rPr lang="en-US" sz="2499" b="1" dirty="0">
                <a:solidFill>
                  <a:srgbClr val="000000"/>
                </a:solidFill>
                <a:latin typeface="Source Han Sans JP Bold"/>
                <a:ea typeface="Source Han Sans JP Bold"/>
                <a:cs typeface="Source Han Sans JP Bold"/>
                <a:sym typeface="Source Han Sans JP Bold"/>
              </a:rPr>
              <a:t>・</a:t>
            </a:r>
            <a:r>
              <a:rPr lang="en-US" sz="2499" b="1" dirty="0" err="1">
                <a:solidFill>
                  <a:srgbClr val="000000"/>
                </a:solidFill>
                <a:latin typeface="Source Han Sans JP Bold"/>
                <a:ea typeface="Source Han Sans JP Bold"/>
                <a:cs typeface="Source Han Sans JP Bold"/>
                <a:sym typeface="Source Han Sans JP Bold"/>
              </a:rPr>
              <a:t>大抵が声を出さず集中して見ている</a:t>
            </a:r>
            <a:r>
              <a:rPr lang="en-US" sz="2499" b="1" dirty="0">
                <a:solidFill>
                  <a:srgbClr val="000000"/>
                </a:solidFill>
                <a:latin typeface="Source Han Sans JP Bold"/>
                <a:ea typeface="Source Han Sans JP Bold"/>
                <a:cs typeface="Source Han Sans JP Bold"/>
                <a:sym typeface="Source Han Sans JP Bold"/>
              </a:rPr>
              <a:t>。</a:t>
            </a:r>
          </a:p>
          <a:p>
            <a:pPr algn="l">
              <a:lnSpc>
                <a:spcPts val="3499"/>
              </a:lnSpc>
              <a:spcBef>
                <a:spcPct val="0"/>
              </a:spcBef>
            </a:pPr>
            <a:r>
              <a:rPr lang="en-US" sz="2499" b="1" dirty="0">
                <a:solidFill>
                  <a:srgbClr val="000000"/>
                </a:solidFill>
                <a:latin typeface="Source Han Sans JP Bold"/>
                <a:ea typeface="Source Han Sans JP Bold"/>
                <a:cs typeface="Source Han Sans JP Bold"/>
                <a:sym typeface="Source Han Sans JP Bold"/>
              </a:rPr>
              <a:t> </a:t>
            </a:r>
          </a:p>
        </p:txBody>
      </p:sp>
      <p:sp>
        <p:nvSpPr>
          <p:cNvPr id="31" name="TextBox 31"/>
          <p:cNvSpPr txBox="1"/>
          <p:nvPr/>
        </p:nvSpPr>
        <p:spPr>
          <a:xfrm>
            <a:off x="565769" y="1485551"/>
            <a:ext cx="2392691" cy="422275"/>
          </a:xfrm>
          <a:prstGeom prst="rect">
            <a:avLst/>
          </a:prstGeom>
        </p:spPr>
        <p:txBody>
          <a:bodyPr lIns="0" tIns="0" rIns="0" bIns="0" rtlCol="0" anchor="t">
            <a:spAutoFit/>
          </a:bodyPr>
          <a:lstStyle/>
          <a:p>
            <a:pPr algn="ctr">
              <a:lnSpc>
                <a:spcPts val="3499"/>
              </a:lnSpc>
              <a:spcBef>
                <a:spcPct val="0"/>
              </a:spcBef>
            </a:pPr>
            <a:r>
              <a:rPr lang="en-US" sz="2499" b="1">
                <a:solidFill>
                  <a:srgbClr val="000000"/>
                </a:solidFill>
                <a:latin typeface="Source Han Sans JP Bold"/>
                <a:ea typeface="Source Han Sans JP Bold"/>
                <a:cs typeface="Source Han Sans JP Bold"/>
                <a:sym typeface="Source Han Sans JP Bold"/>
              </a:rPr>
              <a:t>赤ちゃんの様子</a:t>
            </a:r>
          </a:p>
        </p:txBody>
      </p:sp>
      <p:sp>
        <p:nvSpPr>
          <p:cNvPr id="32" name="TextBox 32"/>
          <p:cNvSpPr txBox="1"/>
          <p:nvPr/>
        </p:nvSpPr>
        <p:spPr>
          <a:xfrm>
            <a:off x="273184" y="142672"/>
            <a:ext cx="8936225" cy="455317"/>
          </a:xfrm>
          <a:prstGeom prst="rect">
            <a:avLst/>
          </a:prstGeom>
        </p:spPr>
        <p:txBody>
          <a:bodyPr wrap="square" lIns="0" tIns="0" rIns="0" bIns="0" rtlCol="0" anchor="t">
            <a:spAutoFit/>
          </a:bodyPr>
          <a:lstStyle/>
          <a:p>
            <a:pPr algn="l">
              <a:lnSpc>
                <a:spcPts val="3779"/>
              </a:lnSpc>
              <a:spcBef>
                <a:spcPct val="0"/>
              </a:spcBef>
            </a:pPr>
            <a:r>
              <a:rPr lang="en-US" sz="2700" b="1" dirty="0">
                <a:solidFill>
                  <a:srgbClr val="000000"/>
                </a:solidFill>
                <a:latin typeface="Source Han Sans JP Bold"/>
                <a:ea typeface="Source Han Sans JP Bold"/>
                <a:cs typeface="Source Han Sans JP Bold"/>
                <a:sym typeface="Source Han Sans JP Bold"/>
              </a:rPr>
              <a:t>４．読み聞かせ</a:t>
            </a:r>
            <a:r>
              <a:rPr lang="ja-JP" altLang="en-US" sz="2700" b="1" dirty="0">
                <a:solidFill>
                  <a:srgbClr val="000000"/>
                </a:solidFill>
                <a:latin typeface="Source Han Sans JP Bold"/>
                <a:ea typeface="Source Han Sans JP Bold"/>
                <a:cs typeface="Source Han Sans JP Bold"/>
                <a:sym typeface="Source Han Sans JP Bold"/>
              </a:rPr>
              <a:t>最中とその</a:t>
            </a:r>
            <a:r>
              <a:rPr lang="en-US" sz="2700" b="1" dirty="0" err="1">
                <a:solidFill>
                  <a:srgbClr val="000000"/>
                </a:solidFill>
                <a:latin typeface="Source Han Sans JP Bold"/>
                <a:ea typeface="Source Han Sans JP Bold"/>
                <a:cs typeface="Source Han Sans JP Bold"/>
                <a:sym typeface="Source Han Sans JP Bold"/>
              </a:rPr>
              <a:t>後の赤ちゃんと母親の状態</a:t>
            </a:r>
            <a:endParaRPr lang="en-US" sz="2700" b="1" dirty="0">
              <a:solidFill>
                <a:srgbClr val="000000"/>
              </a:solidFill>
              <a:latin typeface="Source Han Sans JP Bold"/>
              <a:ea typeface="Source Han Sans JP Bold"/>
              <a:cs typeface="Source Han Sans JP Bold"/>
              <a:sym typeface="Source Han Sans JP Bo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43209"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60500"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4664209"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7167918"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9818519" y="-1606248"/>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7" name="Freeform 7"/>
          <p:cNvSpPr/>
          <p:nvPr/>
        </p:nvSpPr>
        <p:spPr>
          <a:xfrm>
            <a:off x="-583852"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2074741" y="5870316"/>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Freeform 9"/>
          <p:cNvSpPr/>
          <p:nvPr/>
        </p:nvSpPr>
        <p:spPr>
          <a:xfrm>
            <a:off x="4664209"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0" name="Freeform 10"/>
          <p:cNvSpPr/>
          <p:nvPr/>
        </p:nvSpPr>
        <p:spPr>
          <a:xfrm>
            <a:off x="7288240"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p:cNvSpPr/>
          <p:nvPr/>
        </p:nvSpPr>
        <p:spPr>
          <a:xfrm>
            <a:off x="9912270"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1492780" y="331058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a:off x="-1552616" y="84561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a:off x="10882668" y="84561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5" name="Freeform 15"/>
          <p:cNvSpPr/>
          <p:nvPr/>
        </p:nvSpPr>
        <p:spPr>
          <a:xfrm>
            <a:off x="11033291" y="331058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a:off x="-489747" y="3915592"/>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17" name="Freeform 17"/>
          <p:cNvSpPr/>
          <p:nvPr/>
        </p:nvSpPr>
        <p:spPr>
          <a:xfrm>
            <a:off x="-601787" y="1468735"/>
            <a:ext cx="1389535" cy="1574463"/>
          </a:xfrm>
          <a:custGeom>
            <a:avLst/>
            <a:gdLst/>
            <a:ahLst/>
            <a:cxnLst/>
            <a:rect l="l" t="t" r="r" b="b"/>
            <a:pathLst>
              <a:path w="1389535" h="1574463">
                <a:moveTo>
                  <a:pt x="0" y="0"/>
                </a:moveTo>
                <a:lnTo>
                  <a:pt x="1389535" y="0"/>
                </a:lnTo>
                <a:lnTo>
                  <a:pt x="1389535" y="1574463"/>
                </a:lnTo>
                <a:lnTo>
                  <a:pt x="0" y="1574463"/>
                </a:lnTo>
                <a:lnTo>
                  <a:pt x="0" y="0"/>
                </a:lnTo>
                <a:close/>
              </a:path>
            </a:pathLst>
          </a:custGeom>
          <a:blipFill>
            <a:blip r:embed="rId12"/>
            <a:stretch>
              <a:fillRect/>
            </a:stretch>
          </a:blipFill>
        </p:spPr>
      </p:sp>
      <p:sp>
        <p:nvSpPr>
          <p:cNvPr id="18" name="Freeform 18"/>
          <p:cNvSpPr/>
          <p:nvPr/>
        </p:nvSpPr>
        <p:spPr>
          <a:xfrm>
            <a:off x="205021" y="-174164"/>
            <a:ext cx="1585860" cy="1565870"/>
          </a:xfrm>
          <a:custGeom>
            <a:avLst/>
            <a:gdLst/>
            <a:ahLst/>
            <a:cxnLst/>
            <a:rect l="l" t="t" r="r" b="b"/>
            <a:pathLst>
              <a:path w="1585860" h="1565870">
                <a:moveTo>
                  <a:pt x="0" y="0"/>
                </a:moveTo>
                <a:lnTo>
                  <a:pt x="1585859" y="0"/>
                </a:lnTo>
                <a:lnTo>
                  <a:pt x="1585859" y="1565870"/>
                </a:lnTo>
                <a:lnTo>
                  <a:pt x="0" y="1565870"/>
                </a:lnTo>
                <a:lnTo>
                  <a:pt x="0" y="0"/>
                </a:lnTo>
                <a:close/>
              </a:path>
            </a:pathLst>
          </a:custGeom>
          <a:blipFill>
            <a:blip r:embed="rId13"/>
            <a:stretch>
              <a:fillRect/>
            </a:stretch>
          </a:blipFill>
        </p:spPr>
      </p:sp>
      <p:sp>
        <p:nvSpPr>
          <p:cNvPr id="19" name="Freeform 19"/>
          <p:cNvSpPr/>
          <p:nvPr/>
        </p:nvSpPr>
        <p:spPr>
          <a:xfrm>
            <a:off x="2639155" y="-355033"/>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0" name="Freeform 20"/>
          <p:cNvSpPr/>
          <p:nvPr/>
        </p:nvSpPr>
        <p:spPr>
          <a:xfrm>
            <a:off x="5582059" y="5809831"/>
            <a:ext cx="1585860" cy="1565870"/>
          </a:xfrm>
          <a:custGeom>
            <a:avLst/>
            <a:gdLst/>
            <a:ahLst/>
            <a:cxnLst/>
            <a:rect l="l" t="t" r="r" b="b"/>
            <a:pathLst>
              <a:path w="1585860" h="1565870">
                <a:moveTo>
                  <a:pt x="0" y="0"/>
                </a:moveTo>
                <a:lnTo>
                  <a:pt x="1585859" y="0"/>
                </a:lnTo>
                <a:lnTo>
                  <a:pt x="1585859" y="1565870"/>
                </a:lnTo>
                <a:lnTo>
                  <a:pt x="0" y="1565870"/>
                </a:lnTo>
                <a:lnTo>
                  <a:pt x="0" y="0"/>
                </a:lnTo>
                <a:close/>
              </a:path>
            </a:pathLst>
          </a:custGeom>
          <a:blipFill>
            <a:blip r:embed="rId13"/>
            <a:stretch>
              <a:fillRect/>
            </a:stretch>
          </a:blipFill>
        </p:spPr>
      </p:sp>
      <p:sp>
        <p:nvSpPr>
          <p:cNvPr id="21" name="Freeform 21"/>
          <p:cNvSpPr/>
          <p:nvPr/>
        </p:nvSpPr>
        <p:spPr>
          <a:xfrm>
            <a:off x="11104864" y="1720501"/>
            <a:ext cx="1167340" cy="1322696"/>
          </a:xfrm>
          <a:custGeom>
            <a:avLst/>
            <a:gdLst/>
            <a:ahLst/>
            <a:cxnLst/>
            <a:rect l="l" t="t" r="r" b="b"/>
            <a:pathLst>
              <a:path w="1167340" h="1322696">
                <a:moveTo>
                  <a:pt x="0" y="0"/>
                </a:moveTo>
                <a:lnTo>
                  <a:pt x="1167340" y="0"/>
                </a:lnTo>
                <a:lnTo>
                  <a:pt x="1167340" y="1322697"/>
                </a:lnTo>
                <a:lnTo>
                  <a:pt x="0" y="1322697"/>
                </a:lnTo>
                <a:lnTo>
                  <a:pt x="0" y="0"/>
                </a:lnTo>
                <a:close/>
              </a:path>
            </a:pathLst>
          </a:custGeom>
          <a:blipFill>
            <a:blip r:embed="rId12"/>
            <a:stretch>
              <a:fillRect/>
            </a:stretch>
          </a:blipFill>
        </p:spPr>
      </p:sp>
      <p:sp>
        <p:nvSpPr>
          <p:cNvPr id="22" name="Freeform 22"/>
          <p:cNvSpPr/>
          <p:nvPr/>
        </p:nvSpPr>
        <p:spPr>
          <a:xfrm>
            <a:off x="2823824" y="5734082"/>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23" name="Freeform 23"/>
          <p:cNvSpPr/>
          <p:nvPr/>
        </p:nvSpPr>
        <p:spPr>
          <a:xfrm>
            <a:off x="8078273" y="-67180"/>
            <a:ext cx="1062701" cy="1204131"/>
          </a:xfrm>
          <a:custGeom>
            <a:avLst/>
            <a:gdLst/>
            <a:ahLst/>
            <a:cxnLst/>
            <a:rect l="l" t="t" r="r" b="b"/>
            <a:pathLst>
              <a:path w="1062701" h="1204131">
                <a:moveTo>
                  <a:pt x="0" y="0"/>
                </a:moveTo>
                <a:lnTo>
                  <a:pt x="1062700" y="0"/>
                </a:lnTo>
                <a:lnTo>
                  <a:pt x="1062700" y="1204132"/>
                </a:lnTo>
                <a:lnTo>
                  <a:pt x="0" y="1204132"/>
                </a:lnTo>
                <a:lnTo>
                  <a:pt x="0" y="0"/>
                </a:lnTo>
                <a:close/>
              </a:path>
            </a:pathLst>
          </a:custGeom>
          <a:blipFill>
            <a:blip r:embed="rId12"/>
            <a:stretch>
              <a:fillRect/>
            </a:stretch>
          </a:blipFill>
        </p:spPr>
      </p:sp>
      <p:sp>
        <p:nvSpPr>
          <p:cNvPr id="24" name="Freeform 24"/>
          <p:cNvSpPr/>
          <p:nvPr/>
        </p:nvSpPr>
        <p:spPr>
          <a:xfrm>
            <a:off x="5145000" y="-368434"/>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5" name="Freeform 25"/>
          <p:cNvSpPr/>
          <p:nvPr/>
        </p:nvSpPr>
        <p:spPr>
          <a:xfrm>
            <a:off x="10240361" y="-661047"/>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6" name="Freeform 26"/>
          <p:cNvSpPr/>
          <p:nvPr/>
        </p:nvSpPr>
        <p:spPr>
          <a:xfrm>
            <a:off x="10552140" y="5573348"/>
            <a:ext cx="1585860" cy="1565870"/>
          </a:xfrm>
          <a:custGeom>
            <a:avLst/>
            <a:gdLst/>
            <a:ahLst/>
            <a:cxnLst/>
            <a:rect l="l" t="t" r="r" b="b"/>
            <a:pathLst>
              <a:path w="1585860" h="1565870">
                <a:moveTo>
                  <a:pt x="0" y="0"/>
                </a:moveTo>
                <a:lnTo>
                  <a:pt x="1585860" y="0"/>
                </a:lnTo>
                <a:lnTo>
                  <a:pt x="1585860" y="1565869"/>
                </a:lnTo>
                <a:lnTo>
                  <a:pt x="0" y="1565869"/>
                </a:lnTo>
                <a:lnTo>
                  <a:pt x="0" y="0"/>
                </a:lnTo>
                <a:close/>
              </a:path>
            </a:pathLst>
          </a:custGeom>
          <a:blipFill>
            <a:blip r:embed="rId13"/>
            <a:stretch>
              <a:fillRect/>
            </a:stretch>
          </a:blipFill>
        </p:spPr>
      </p:sp>
      <p:sp>
        <p:nvSpPr>
          <p:cNvPr id="27" name="Freeform 27"/>
          <p:cNvSpPr/>
          <p:nvPr/>
        </p:nvSpPr>
        <p:spPr>
          <a:xfrm>
            <a:off x="176254" y="5813904"/>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8" name="Freeform 28"/>
          <p:cNvSpPr/>
          <p:nvPr/>
        </p:nvSpPr>
        <p:spPr>
          <a:xfrm rot="-10800000">
            <a:off x="11443232" y="4058717"/>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29" name="Freeform 29"/>
          <p:cNvSpPr/>
          <p:nvPr/>
        </p:nvSpPr>
        <p:spPr>
          <a:xfrm>
            <a:off x="7965072" y="5950099"/>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30" name="TextBox 30"/>
          <p:cNvSpPr txBox="1"/>
          <p:nvPr/>
        </p:nvSpPr>
        <p:spPr>
          <a:xfrm>
            <a:off x="92980" y="797992"/>
            <a:ext cx="11893999" cy="3561681"/>
          </a:xfrm>
          <a:prstGeom prst="rect">
            <a:avLst/>
          </a:prstGeom>
        </p:spPr>
        <p:txBody>
          <a:bodyPr wrap="square" lIns="0" tIns="0" rIns="0" bIns="0" rtlCol="0" anchor="t">
            <a:spAutoFit/>
          </a:bodyPr>
          <a:lstStyle/>
          <a:p>
            <a:pPr algn="l">
              <a:lnSpc>
                <a:spcPts val="3499"/>
              </a:lnSpc>
              <a:spcBef>
                <a:spcPct val="0"/>
              </a:spcBef>
            </a:pPr>
            <a:r>
              <a:rPr lang="en-US" sz="2499" b="1" dirty="0">
                <a:solidFill>
                  <a:srgbClr val="000000"/>
                </a:solidFill>
                <a:latin typeface="Source Han Sans JP Bold"/>
                <a:ea typeface="Source Han Sans JP Bold"/>
                <a:cs typeface="Source Han Sans JP Bold"/>
                <a:sym typeface="Source Han Sans JP Bold"/>
              </a:rPr>
              <a:t>・</a:t>
            </a:r>
            <a:r>
              <a:rPr lang="en-US" sz="2499" b="1" dirty="0" err="1">
                <a:solidFill>
                  <a:srgbClr val="000000"/>
                </a:solidFill>
                <a:latin typeface="Source Han Sans JP Bold"/>
                <a:ea typeface="Source Han Sans JP Bold"/>
                <a:cs typeface="Source Han Sans JP Bold"/>
                <a:sym typeface="Source Han Sans JP Bold"/>
              </a:rPr>
              <a:t>リラックスしている表情の赤ちゃんの母はリラックスしているかのように微笑む</a:t>
            </a:r>
            <a:endParaRPr lang="en-US" sz="2499" b="1" dirty="0">
              <a:solidFill>
                <a:srgbClr val="000000"/>
              </a:solidFill>
              <a:latin typeface="Source Han Sans JP Bold"/>
              <a:ea typeface="Source Han Sans JP Bold"/>
              <a:cs typeface="Source Han Sans JP Bold"/>
              <a:sym typeface="Source Han Sans JP Bold"/>
            </a:endParaRPr>
          </a:p>
          <a:p>
            <a:pPr algn="l">
              <a:lnSpc>
                <a:spcPts val="3499"/>
              </a:lnSpc>
              <a:spcBef>
                <a:spcPct val="0"/>
              </a:spcBef>
            </a:pPr>
            <a:endParaRPr lang="en-US" sz="2499" b="1" dirty="0">
              <a:solidFill>
                <a:srgbClr val="000000"/>
              </a:solidFill>
              <a:latin typeface="Source Han Sans JP Bold"/>
              <a:ea typeface="Source Han Sans JP Bold"/>
              <a:cs typeface="Source Han Sans JP Bold"/>
              <a:sym typeface="Source Han Sans JP Bold"/>
            </a:endParaRPr>
          </a:p>
          <a:p>
            <a:pPr algn="l">
              <a:lnSpc>
                <a:spcPts val="3499"/>
              </a:lnSpc>
              <a:spcBef>
                <a:spcPct val="0"/>
              </a:spcBef>
            </a:pPr>
            <a:r>
              <a:rPr lang="en-US" sz="2499" b="1" dirty="0">
                <a:solidFill>
                  <a:srgbClr val="000000"/>
                </a:solidFill>
                <a:latin typeface="Source Han Sans JP Bold"/>
                <a:ea typeface="Source Han Sans JP Bold"/>
                <a:cs typeface="Source Han Sans JP Bold"/>
                <a:sym typeface="Source Han Sans JP Bold"/>
              </a:rPr>
              <a:t>・</a:t>
            </a:r>
            <a:r>
              <a:rPr lang="en-US" sz="2499" b="1" dirty="0" err="1">
                <a:solidFill>
                  <a:srgbClr val="000000"/>
                </a:solidFill>
                <a:latin typeface="Source Han Sans JP Bold"/>
                <a:ea typeface="Source Han Sans JP Bold"/>
                <a:cs typeface="Source Han Sans JP Bold"/>
                <a:sym typeface="Source Han Sans JP Bold"/>
              </a:rPr>
              <a:t>笑っている子の母親は、同じく笑っている</a:t>
            </a:r>
            <a:r>
              <a:rPr lang="en-US" sz="2499" b="1" dirty="0">
                <a:solidFill>
                  <a:srgbClr val="000000"/>
                </a:solidFill>
                <a:latin typeface="Source Han Sans JP Bold"/>
                <a:ea typeface="Source Han Sans JP Bold"/>
                <a:cs typeface="Source Han Sans JP Bold"/>
                <a:sym typeface="Source Han Sans JP Bold"/>
              </a:rPr>
              <a:t>。</a:t>
            </a:r>
          </a:p>
          <a:p>
            <a:pPr algn="l">
              <a:lnSpc>
                <a:spcPts val="3499"/>
              </a:lnSpc>
              <a:spcBef>
                <a:spcPct val="0"/>
              </a:spcBef>
            </a:pPr>
            <a:endParaRPr lang="en-US" sz="2499" b="1" dirty="0">
              <a:solidFill>
                <a:srgbClr val="000000"/>
              </a:solidFill>
              <a:latin typeface="Source Han Sans JP Bold"/>
              <a:ea typeface="Source Han Sans JP Bold"/>
              <a:cs typeface="Source Han Sans JP Bold"/>
              <a:sym typeface="Source Han Sans JP Bold"/>
            </a:endParaRPr>
          </a:p>
          <a:p>
            <a:pPr algn="l">
              <a:lnSpc>
                <a:spcPts val="3499"/>
              </a:lnSpc>
              <a:spcBef>
                <a:spcPct val="0"/>
              </a:spcBef>
            </a:pPr>
            <a:r>
              <a:rPr lang="ja-JP" altLang="en-US" sz="2499" b="1" dirty="0">
                <a:solidFill>
                  <a:srgbClr val="000000"/>
                </a:solidFill>
                <a:latin typeface="Source Han Sans JP Bold"/>
                <a:ea typeface="Source Han Sans JP Bold"/>
                <a:cs typeface="Source Han Sans JP Bold"/>
                <a:sym typeface="Source Han Sans JP Bold"/>
              </a:rPr>
              <a:t>　</a:t>
            </a:r>
            <a:r>
              <a:rPr lang="en-US" sz="2499" b="1" dirty="0" err="1">
                <a:solidFill>
                  <a:srgbClr val="000000"/>
                </a:solidFill>
                <a:latin typeface="Source Han Sans JP Bold"/>
                <a:ea typeface="Source Han Sans JP Bold"/>
                <a:cs typeface="Source Han Sans JP Bold"/>
                <a:sym typeface="Source Han Sans JP Bold"/>
              </a:rPr>
              <a:t>一方</a:t>
            </a:r>
            <a:endParaRPr lang="en-US" sz="2499" b="1" dirty="0">
              <a:solidFill>
                <a:srgbClr val="000000"/>
              </a:solidFill>
              <a:latin typeface="Source Han Sans JP Bold"/>
              <a:ea typeface="Source Han Sans JP Bold"/>
              <a:cs typeface="Source Han Sans JP Bold"/>
              <a:sym typeface="Source Han Sans JP Bold"/>
            </a:endParaRPr>
          </a:p>
          <a:p>
            <a:pPr algn="l">
              <a:lnSpc>
                <a:spcPts val="3499"/>
              </a:lnSpc>
              <a:spcBef>
                <a:spcPct val="0"/>
              </a:spcBef>
            </a:pPr>
            <a:r>
              <a:rPr lang="en-US" sz="2499" b="1" dirty="0">
                <a:solidFill>
                  <a:srgbClr val="000000"/>
                </a:solidFill>
                <a:latin typeface="Source Han Sans JP Bold"/>
                <a:ea typeface="Source Han Sans JP Bold"/>
                <a:cs typeface="Source Han Sans JP Bold"/>
                <a:sym typeface="Source Han Sans JP Bold"/>
              </a:rPr>
              <a:t>・</a:t>
            </a:r>
            <a:r>
              <a:rPr lang="en-US" sz="2499" b="1" dirty="0" err="1">
                <a:solidFill>
                  <a:srgbClr val="000000"/>
                </a:solidFill>
                <a:latin typeface="Source Han Sans JP Bold"/>
                <a:ea typeface="Source Han Sans JP Bold"/>
                <a:cs typeface="Source Han Sans JP Bold"/>
                <a:sym typeface="Source Han Sans JP Bold"/>
              </a:rPr>
              <a:t>おとなしくしているが明確な反応（笑顔や発声）を示さない場合無表情</a:t>
            </a:r>
            <a:endParaRPr lang="en-US" sz="2499" b="1" dirty="0">
              <a:solidFill>
                <a:srgbClr val="000000"/>
              </a:solidFill>
              <a:latin typeface="Source Han Sans JP Bold"/>
              <a:ea typeface="Source Han Sans JP Bold"/>
              <a:cs typeface="Source Han Sans JP Bold"/>
              <a:sym typeface="Source Han Sans JP Bold"/>
            </a:endParaRPr>
          </a:p>
          <a:p>
            <a:pPr algn="l">
              <a:lnSpc>
                <a:spcPts val="3499"/>
              </a:lnSpc>
              <a:spcBef>
                <a:spcPct val="0"/>
              </a:spcBef>
            </a:pPr>
            <a:endParaRPr lang="en-US" sz="2499" b="1" dirty="0">
              <a:solidFill>
                <a:srgbClr val="000000"/>
              </a:solidFill>
              <a:latin typeface="Source Han Sans JP Bold"/>
              <a:ea typeface="Source Han Sans JP Bold"/>
              <a:cs typeface="Source Han Sans JP Bold"/>
              <a:sym typeface="Source Han Sans JP Bold"/>
            </a:endParaRPr>
          </a:p>
          <a:p>
            <a:pPr algn="l">
              <a:lnSpc>
                <a:spcPts val="3499"/>
              </a:lnSpc>
              <a:spcBef>
                <a:spcPct val="0"/>
              </a:spcBef>
            </a:pPr>
            <a:endParaRPr lang="en-US" sz="2499" b="1" dirty="0">
              <a:solidFill>
                <a:srgbClr val="000000"/>
              </a:solidFill>
              <a:latin typeface="Source Han Sans JP Bold"/>
              <a:ea typeface="Source Han Sans JP Bold"/>
              <a:cs typeface="Source Han Sans JP Bold"/>
              <a:sym typeface="Source Han Sans JP Bold"/>
            </a:endParaRPr>
          </a:p>
        </p:txBody>
      </p:sp>
      <p:sp>
        <p:nvSpPr>
          <p:cNvPr id="31" name="TextBox 31"/>
          <p:cNvSpPr txBox="1"/>
          <p:nvPr/>
        </p:nvSpPr>
        <p:spPr>
          <a:xfrm>
            <a:off x="573488" y="12700"/>
            <a:ext cx="2392691" cy="422275"/>
          </a:xfrm>
          <a:prstGeom prst="rect">
            <a:avLst/>
          </a:prstGeom>
        </p:spPr>
        <p:txBody>
          <a:bodyPr lIns="0" tIns="0" rIns="0" bIns="0" rtlCol="0" anchor="t">
            <a:spAutoFit/>
          </a:bodyPr>
          <a:lstStyle/>
          <a:p>
            <a:pPr algn="l">
              <a:lnSpc>
                <a:spcPts val="3499"/>
              </a:lnSpc>
              <a:spcBef>
                <a:spcPct val="0"/>
              </a:spcBef>
            </a:pPr>
            <a:r>
              <a:rPr lang="en-US" sz="2499" b="1">
                <a:solidFill>
                  <a:srgbClr val="000000"/>
                </a:solidFill>
                <a:latin typeface="Source Han Sans JP Bold"/>
                <a:ea typeface="Source Han Sans JP Bold"/>
                <a:cs typeface="Source Han Sans JP Bold"/>
                <a:sym typeface="Source Han Sans JP Bold"/>
              </a:rPr>
              <a:t>母親の様子</a:t>
            </a:r>
          </a:p>
        </p:txBody>
      </p:sp>
      <p:sp>
        <p:nvSpPr>
          <p:cNvPr id="32" name="TextBox 32"/>
          <p:cNvSpPr txBox="1"/>
          <p:nvPr/>
        </p:nvSpPr>
        <p:spPr>
          <a:xfrm>
            <a:off x="92980" y="3944248"/>
            <a:ext cx="12099140" cy="2701926"/>
          </a:xfrm>
          <a:prstGeom prst="rect">
            <a:avLst/>
          </a:prstGeom>
        </p:spPr>
        <p:txBody>
          <a:bodyPr lIns="0" tIns="0" rIns="0" bIns="0" rtlCol="0" anchor="t">
            <a:spAutoFit/>
          </a:bodyPr>
          <a:lstStyle/>
          <a:p>
            <a:pPr algn="l">
              <a:lnSpc>
                <a:spcPts val="4199"/>
              </a:lnSpc>
            </a:pPr>
            <a:r>
              <a:rPr lang="en-US" sz="2999" b="1">
                <a:solidFill>
                  <a:srgbClr val="D81010"/>
                </a:solidFill>
                <a:latin typeface="Source Han Sans JP Bold"/>
                <a:ea typeface="Source Han Sans JP Bold"/>
                <a:cs typeface="Source Han Sans JP Bold"/>
                <a:sym typeface="Source Han Sans JP Bold"/>
              </a:rPr>
              <a:t>　　　　　　　　　　　　このことから</a:t>
            </a:r>
          </a:p>
          <a:p>
            <a:pPr algn="l">
              <a:lnSpc>
                <a:spcPts val="3499"/>
              </a:lnSpc>
            </a:pPr>
            <a:endParaRPr lang="en-US" sz="2999" b="1">
              <a:solidFill>
                <a:srgbClr val="D81010"/>
              </a:solidFill>
              <a:latin typeface="Source Han Sans JP Bold"/>
              <a:ea typeface="Source Han Sans JP Bold"/>
              <a:cs typeface="Source Han Sans JP Bold"/>
              <a:sym typeface="Source Han Sans JP Bold"/>
            </a:endParaRPr>
          </a:p>
          <a:p>
            <a:pPr algn="l">
              <a:lnSpc>
                <a:spcPts val="3499"/>
              </a:lnSpc>
              <a:spcBef>
                <a:spcPct val="0"/>
              </a:spcBef>
            </a:pPr>
            <a:r>
              <a:rPr lang="en-US" sz="2499" b="1">
                <a:solidFill>
                  <a:srgbClr val="000000"/>
                </a:solidFill>
                <a:latin typeface="Source Han Sans JP Bold"/>
                <a:ea typeface="Source Han Sans JP Bold"/>
                <a:cs typeface="Source Han Sans JP Bold"/>
                <a:sym typeface="Source Han Sans JP Bold"/>
              </a:rPr>
              <a:t>母親は「理解していないのではないか」「関心がないのではないか」といった不安を抱くことが多いのではないかと思い、アンケートにお答えいただいた後聞き取りをした結果、上記のような不安を口にした。</a:t>
            </a:r>
          </a:p>
          <a:p>
            <a:pPr algn="l">
              <a:lnSpc>
                <a:spcPts val="3499"/>
              </a:lnSpc>
              <a:spcBef>
                <a:spcPct val="0"/>
              </a:spcBef>
            </a:pPr>
            <a:r>
              <a:rPr lang="en-US" sz="2499" b="1">
                <a:solidFill>
                  <a:srgbClr val="000000"/>
                </a:solidFill>
                <a:latin typeface="Source Han Sans JP Bold"/>
                <a:ea typeface="Source Han Sans JP Bold"/>
                <a:cs typeface="Source Han Sans JP Bold"/>
                <a:sym typeface="Source Han Sans JP Bold"/>
              </a:rPr>
              <a: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43209"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60500"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4664209"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7167918"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9818519" y="-1606248"/>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7" name="Freeform 7"/>
          <p:cNvSpPr/>
          <p:nvPr/>
        </p:nvSpPr>
        <p:spPr>
          <a:xfrm>
            <a:off x="-583852"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2074741" y="5870316"/>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Freeform 9"/>
          <p:cNvSpPr/>
          <p:nvPr/>
        </p:nvSpPr>
        <p:spPr>
          <a:xfrm>
            <a:off x="4664209"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0" name="Freeform 10"/>
          <p:cNvSpPr/>
          <p:nvPr/>
        </p:nvSpPr>
        <p:spPr>
          <a:xfrm>
            <a:off x="7288240"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p:cNvSpPr/>
          <p:nvPr/>
        </p:nvSpPr>
        <p:spPr>
          <a:xfrm>
            <a:off x="9912270"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1492780" y="331058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a:off x="-1552616" y="84561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a:off x="10882668" y="84561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5" name="Freeform 15"/>
          <p:cNvSpPr/>
          <p:nvPr/>
        </p:nvSpPr>
        <p:spPr>
          <a:xfrm>
            <a:off x="11033291" y="331058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a:off x="-489747" y="3915592"/>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17" name="Freeform 17"/>
          <p:cNvSpPr/>
          <p:nvPr/>
        </p:nvSpPr>
        <p:spPr>
          <a:xfrm>
            <a:off x="-601787" y="1468735"/>
            <a:ext cx="1389535" cy="1574463"/>
          </a:xfrm>
          <a:custGeom>
            <a:avLst/>
            <a:gdLst/>
            <a:ahLst/>
            <a:cxnLst/>
            <a:rect l="l" t="t" r="r" b="b"/>
            <a:pathLst>
              <a:path w="1389535" h="1574463">
                <a:moveTo>
                  <a:pt x="0" y="0"/>
                </a:moveTo>
                <a:lnTo>
                  <a:pt x="1389535" y="0"/>
                </a:lnTo>
                <a:lnTo>
                  <a:pt x="1389535" y="1574463"/>
                </a:lnTo>
                <a:lnTo>
                  <a:pt x="0" y="1574463"/>
                </a:lnTo>
                <a:lnTo>
                  <a:pt x="0" y="0"/>
                </a:lnTo>
                <a:close/>
              </a:path>
            </a:pathLst>
          </a:custGeom>
          <a:blipFill>
            <a:blip r:embed="rId12"/>
            <a:stretch>
              <a:fillRect/>
            </a:stretch>
          </a:blipFill>
        </p:spPr>
      </p:sp>
      <p:sp>
        <p:nvSpPr>
          <p:cNvPr id="18" name="Freeform 18"/>
          <p:cNvSpPr/>
          <p:nvPr/>
        </p:nvSpPr>
        <p:spPr>
          <a:xfrm>
            <a:off x="205021" y="-174164"/>
            <a:ext cx="1585860" cy="1565870"/>
          </a:xfrm>
          <a:custGeom>
            <a:avLst/>
            <a:gdLst/>
            <a:ahLst/>
            <a:cxnLst/>
            <a:rect l="l" t="t" r="r" b="b"/>
            <a:pathLst>
              <a:path w="1585860" h="1565870">
                <a:moveTo>
                  <a:pt x="0" y="0"/>
                </a:moveTo>
                <a:lnTo>
                  <a:pt x="1585859" y="0"/>
                </a:lnTo>
                <a:lnTo>
                  <a:pt x="1585859" y="1565870"/>
                </a:lnTo>
                <a:lnTo>
                  <a:pt x="0" y="1565870"/>
                </a:lnTo>
                <a:lnTo>
                  <a:pt x="0" y="0"/>
                </a:lnTo>
                <a:close/>
              </a:path>
            </a:pathLst>
          </a:custGeom>
          <a:blipFill>
            <a:blip r:embed="rId13"/>
            <a:stretch>
              <a:fillRect/>
            </a:stretch>
          </a:blipFill>
        </p:spPr>
      </p:sp>
      <p:sp>
        <p:nvSpPr>
          <p:cNvPr id="19" name="Freeform 19"/>
          <p:cNvSpPr/>
          <p:nvPr/>
        </p:nvSpPr>
        <p:spPr>
          <a:xfrm>
            <a:off x="2639155" y="-355033"/>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0" name="Freeform 20"/>
          <p:cNvSpPr/>
          <p:nvPr/>
        </p:nvSpPr>
        <p:spPr>
          <a:xfrm>
            <a:off x="5582059" y="5809831"/>
            <a:ext cx="1585860" cy="1565870"/>
          </a:xfrm>
          <a:custGeom>
            <a:avLst/>
            <a:gdLst/>
            <a:ahLst/>
            <a:cxnLst/>
            <a:rect l="l" t="t" r="r" b="b"/>
            <a:pathLst>
              <a:path w="1585860" h="1565870">
                <a:moveTo>
                  <a:pt x="0" y="0"/>
                </a:moveTo>
                <a:lnTo>
                  <a:pt x="1585859" y="0"/>
                </a:lnTo>
                <a:lnTo>
                  <a:pt x="1585859" y="1565870"/>
                </a:lnTo>
                <a:lnTo>
                  <a:pt x="0" y="1565870"/>
                </a:lnTo>
                <a:lnTo>
                  <a:pt x="0" y="0"/>
                </a:lnTo>
                <a:close/>
              </a:path>
            </a:pathLst>
          </a:custGeom>
          <a:blipFill>
            <a:blip r:embed="rId13"/>
            <a:stretch>
              <a:fillRect/>
            </a:stretch>
          </a:blipFill>
        </p:spPr>
      </p:sp>
      <p:sp>
        <p:nvSpPr>
          <p:cNvPr id="21" name="Freeform 21"/>
          <p:cNvSpPr/>
          <p:nvPr/>
        </p:nvSpPr>
        <p:spPr>
          <a:xfrm>
            <a:off x="11104864" y="1720501"/>
            <a:ext cx="1167340" cy="1322696"/>
          </a:xfrm>
          <a:custGeom>
            <a:avLst/>
            <a:gdLst/>
            <a:ahLst/>
            <a:cxnLst/>
            <a:rect l="l" t="t" r="r" b="b"/>
            <a:pathLst>
              <a:path w="1167340" h="1322696">
                <a:moveTo>
                  <a:pt x="0" y="0"/>
                </a:moveTo>
                <a:lnTo>
                  <a:pt x="1167340" y="0"/>
                </a:lnTo>
                <a:lnTo>
                  <a:pt x="1167340" y="1322697"/>
                </a:lnTo>
                <a:lnTo>
                  <a:pt x="0" y="1322697"/>
                </a:lnTo>
                <a:lnTo>
                  <a:pt x="0" y="0"/>
                </a:lnTo>
                <a:close/>
              </a:path>
            </a:pathLst>
          </a:custGeom>
          <a:blipFill>
            <a:blip r:embed="rId12"/>
            <a:stretch>
              <a:fillRect/>
            </a:stretch>
          </a:blipFill>
        </p:spPr>
      </p:sp>
      <p:sp>
        <p:nvSpPr>
          <p:cNvPr id="22" name="Freeform 22"/>
          <p:cNvSpPr/>
          <p:nvPr/>
        </p:nvSpPr>
        <p:spPr>
          <a:xfrm>
            <a:off x="2823824" y="5734082"/>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23" name="Freeform 23"/>
          <p:cNvSpPr/>
          <p:nvPr/>
        </p:nvSpPr>
        <p:spPr>
          <a:xfrm>
            <a:off x="8078273" y="-67180"/>
            <a:ext cx="1062701" cy="1204131"/>
          </a:xfrm>
          <a:custGeom>
            <a:avLst/>
            <a:gdLst/>
            <a:ahLst/>
            <a:cxnLst/>
            <a:rect l="l" t="t" r="r" b="b"/>
            <a:pathLst>
              <a:path w="1062701" h="1204131">
                <a:moveTo>
                  <a:pt x="0" y="0"/>
                </a:moveTo>
                <a:lnTo>
                  <a:pt x="1062700" y="0"/>
                </a:lnTo>
                <a:lnTo>
                  <a:pt x="1062700" y="1204132"/>
                </a:lnTo>
                <a:lnTo>
                  <a:pt x="0" y="1204132"/>
                </a:lnTo>
                <a:lnTo>
                  <a:pt x="0" y="0"/>
                </a:lnTo>
                <a:close/>
              </a:path>
            </a:pathLst>
          </a:custGeom>
          <a:blipFill>
            <a:blip r:embed="rId12"/>
            <a:stretch>
              <a:fillRect/>
            </a:stretch>
          </a:blipFill>
        </p:spPr>
      </p:sp>
      <p:sp>
        <p:nvSpPr>
          <p:cNvPr id="24" name="Freeform 24"/>
          <p:cNvSpPr/>
          <p:nvPr/>
        </p:nvSpPr>
        <p:spPr>
          <a:xfrm>
            <a:off x="5145000" y="-368434"/>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5" name="Freeform 25"/>
          <p:cNvSpPr/>
          <p:nvPr/>
        </p:nvSpPr>
        <p:spPr>
          <a:xfrm>
            <a:off x="10240361" y="-661047"/>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6" name="Freeform 26"/>
          <p:cNvSpPr/>
          <p:nvPr/>
        </p:nvSpPr>
        <p:spPr>
          <a:xfrm>
            <a:off x="10552140" y="5573348"/>
            <a:ext cx="1585860" cy="1565870"/>
          </a:xfrm>
          <a:custGeom>
            <a:avLst/>
            <a:gdLst/>
            <a:ahLst/>
            <a:cxnLst/>
            <a:rect l="l" t="t" r="r" b="b"/>
            <a:pathLst>
              <a:path w="1585860" h="1565870">
                <a:moveTo>
                  <a:pt x="0" y="0"/>
                </a:moveTo>
                <a:lnTo>
                  <a:pt x="1585860" y="0"/>
                </a:lnTo>
                <a:lnTo>
                  <a:pt x="1585860" y="1565869"/>
                </a:lnTo>
                <a:lnTo>
                  <a:pt x="0" y="1565869"/>
                </a:lnTo>
                <a:lnTo>
                  <a:pt x="0" y="0"/>
                </a:lnTo>
                <a:close/>
              </a:path>
            </a:pathLst>
          </a:custGeom>
          <a:blipFill>
            <a:blip r:embed="rId13"/>
            <a:stretch>
              <a:fillRect/>
            </a:stretch>
          </a:blipFill>
        </p:spPr>
      </p:sp>
      <p:sp>
        <p:nvSpPr>
          <p:cNvPr id="27" name="Freeform 27"/>
          <p:cNvSpPr/>
          <p:nvPr/>
        </p:nvSpPr>
        <p:spPr>
          <a:xfrm>
            <a:off x="176254" y="5813904"/>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8" name="Freeform 28"/>
          <p:cNvSpPr/>
          <p:nvPr/>
        </p:nvSpPr>
        <p:spPr>
          <a:xfrm rot="-10800000">
            <a:off x="11443232" y="4058717"/>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29" name="Freeform 29"/>
          <p:cNvSpPr/>
          <p:nvPr/>
        </p:nvSpPr>
        <p:spPr>
          <a:xfrm>
            <a:off x="7965072" y="5950099"/>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30" name="TextBox 30"/>
          <p:cNvSpPr txBox="1"/>
          <p:nvPr/>
        </p:nvSpPr>
        <p:spPr>
          <a:xfrm>
            <a:off x="-23527" y="817018"/>
            <a:ext cx="12192120" cy="6254726"/>
          </a:xfrm>
          <a:prstGeom prst="rect">
            <a:avLst/>
          </a:prstGeom>
        </p:spPr>
        <p:txBody>
          <a:bodyPr lIns="0" tIns="0" rIns="0" bIns="0" rtlCol="0" anchor="t">
            <a:spAutoFit/>
          </a:bodyPr>
          <a:lstStyle/>
          <a:p>
            <a:pPr algn="l">
              <a:lnSpc>
                <a:spcPts val="3499"/>
              </a:lnSpc>
              <a:spcBef>
                <a:spcPct val="0"/>
              </a:spcBef>
            </a:pPr>
            <a:r>
              <a:rPr lang="en-US" sz="2499" b="1" dirty="0">
                <a:solidFill>
                  <a:srgbClr val="000000"/>
                </a:solidFill>
                <a:latin typeface="Source Han Sans JP Bold"/>
                <a:ea typeface="Source Han Sans JP Bold"/>
                <a:cs typeface="Source Han Sans JP Bold"/>
                <a:sym typeface="Source Han Sans JP Bold"/>
              </a:rPr>
              <a:t>・</a:t>
            </a:r>
            <a:r>
              <a:rPr lang="en-US" sz="2499" b="1" dirty="0" err="1">
                <a:solidFill>
                  <a:srgbClr val="000000"/>
                </a:solidFill>
                <a:latin typeface="Source Han Sans JP Bold"/>
                <a:ea typeface="Source Han Sans JP Bold"/>
                <a:cs typeface="Source Han Sans JP Bold"/>
                <a:sym typeface="Source Han Sans JP Bold"/>
              </a:rPr>
              <a:t>赤ちゃんは外見上の反応が乏しいと思われる場合でも、聴覚的刺激を受けている</a:t>
            </a:r>
            <a:r>
              <a:rPr lang="en-US" sz="2499" b="1" dirty="0">
                <a:solidFill>
                  <a:srgbClr val="000000"/>
                </a:solidFill>
                <a:latin typeface="Source Han Sans JP Bold"/>
                <a:ea typeface="Source Han Sans JP Bold"/>
                <a:cs typeface="Source Han Sans JP Bold"/>
                <a:sym typeface="Source Han Sans JP Bold"/>
              </a:rPr>
              <a:t>。</a:t>
            </a:r>
          </a:p>
          <a:p>
            <a:pPr algn="l">
              <a:lnSpc>
                <a:spcPts val="3499"/>
              </a:lnSpc>
              <a:spcBef>
                <a:spcPct val="0"/>
              </a:spcBef>
            </a:pPr>
            <a:endParaRPr lang="en-US" sz="2499" b="1" dirty="0">
              <a:solidFill>
                <a:srgbClr val="000000"/>
              </a:solidFill>
              <a:latin typeface="Source Han Sans JP Bold"/>
              <a:ea typeface="Source Han Sans JP Bold"/>
              <a:cs typeface="Source Han Sans JP Bold"/>
              <a:sym typeface="Source Han Sans JP Bold"/>
            </a:endParaRPr>
          </a:p>
          <a:p>
            <a:pPr algn="l">
              <a:lnSpc>
                <a:spcPts val="3499"/>
              </a:lnSpc>
              <a:spcBef>
                <a:spcPct val="0"/>
              </a:spcBef>
            </a:pPr>
            <a:r>
              <a:rPr lang="en-US" sz="2499" b="1" dirty="0">
                <a:solidFill>
                  <a:srgbClr val="000000"/>
                </a:solidFill>
                <a:latin typeface="Source Han Sans JP Bold"/>
                <a:ea typeface="Source Han Sans JP Bold"/>
                <a:cs typeface="Source Han Sans JP Bold"/>
                <a:sym typeface="Source Han Sans JP Bold"/>
              </a:rPr>
              <a:t>・</a:t>
            </a:r>
            <a:r>
              <a:rPr lang="en-US" sz="2499" b="1" dirty="0" err="1">
                <a:solidFill>
                  <a:srgbClr val="000000"/>
                </a:solidFill>
                <a:latin typeface="Source Han Sans JP Bold"/>
                <a:ea typeface="Source Han Sans JP Bold"/>
                <a:cs typeface="Source Han Sans JP Bold"/>
                <a:sym typeface="Source Han Sans JP Bold"/>
              </a:rPr>
              <a:t>特に読み聞かせの際には、言語のリズム、抑揚、声の高さと温かさなどが感覚的に盛り込まれている</a:t>
            </a:r>
            <a:r>
              <a:rPr lang="en-US" sz="2499" b="1" dirty="0">
                <a:solidFill>
                  <a:srgbClr val="000000"/>
                </a:solidFill>
                <a:latin typeface="Source Han Sans JP Bold"/>
                <a:ea typeface="Source Han Sans JP Bold"/>
                <a:cs typeface="Source Han Sans JP Bold"/>
                <a:sym typeface="Source Han Sans JP Bold"/>
              </a:rPr>
              <a:t>。</a:t>
            </a:r>
          </a:p>
          <a:p>
            <a:pPr algn="l">
              <a:lnSpc>
                <a:spcPts val="3499"/>
              </a:lnSpc>
              <a:spcBef>
                <a:spcPct val="0"/>
              </a:spcBef>
            </a:pPr>
            <a:endParaRPr lang="en-US" sz="2499" b="1" dirty="0">
              <a:solidFill>
                <a:srgbClr val="000000"/>
              </a:solidFill>
              <a:latin typeface="Source Han Sans JP Bold"/>
              <a:ea typeface="Source Han Sans JP Bold"/>
              <a:cs typeface="Source Han Sans JP Bold"/>
              <a:sym typeface="Source Han Sans JP Bold"/>
            </a:endParaRPr>
          </a:p>
          <a:p>
            <a:pPr algn="l">
              <a:lnSpc>
                <a:spcPts val="3499"/>
              </a:lnSpc>
              <a:spcBef>
                <a:spcPct val="0"/>
              </a:spcBef>
            </a:pPr>
            <a:r>
              <a:rPr lang="en-US" sz="2499" b="1" dirty="0">
                <a:solidFill>
                  <a:srgbClr val="000000"/>
                </a:solidFill>
                <a:latin typeface="Source Han Sans JP Bold"/>
                <a:ea typeface="Source Han Sans JP Bold"/>
                <a:cs typeface="Source Han Sans JP Bold"/>
                <a:sym typeface="Source Han Sans JP Bold"/>
              </a:rPr>
              <a:t>・さらに、赤ちゃんが読み手の顔を注視する行動は、単なる視線ではなく、表情や口の動きを観察し、発語に向けた準備（模倣・学習過程）の一端であると考えられる。</a:t>
            </a:r>
          </a:p>
          <a:p>
            <a:pPr algn="l">
              <a:lnSpc>
                <a:spcPts val="3499"/>
              </a:lnSpc>
              <a:spcBef>
                <a:spcPct val="0"/>
              </a:spcBef>
            </a:pPr>
            <a:endParaRPr lang="en-US" sz="2499" b="1" dirty="0">
              <a:solidFill>
                <a:srgbClr val="000000"/>
              </a:solidFill>
              <a:latin typeface="Source Han Sans JP Bold"/>
              <a:ea typeface="Source Han Sans JP Bold"/>
              <a:cs typeface="Source Han Sans JP Bold"/>
              <a:sym typeface="Source Han Sans JP Bold"/>
            </a:endParaRPr>
          </a:p>
          <a:p>
            <a:pPr>
              <a:lnSpc>
                <a:spcPts val="3499"/>
              </a:lnSpc>
              <a:spcBef>
                <a:spcPct val="0"/>
              </a:spcBef>
            </a:pPr>
            <a:r>
              <a:rPr lang="en-US" sz="2499" b="1" dirty="0">
                <a:solidFill>
                  <a:srgbClr val="000000"/>
                </a:solidFill>
                <a:latin typeface="Source Han Sans JP Bold"/>
                <a:ea typeface="Source Han Sans JP Bold"/>
                <a:cs typeface="Source Han Sans JP Bold"/>
                <a:sym typeface="Source Han Sans JP Bold"/>
              </a:rPr>
              <a:t> </a:t>
            </a:r>
            <a:r>
              <a:rPr lang="en-US" altLang="ja-JP" sz="2499" b="1" dirty="0">
                <a:solidFill>
                  <a:srgbClr val="000000"/>
                </a:solidFill>
                <a:latin typeface="Source Han Sans JP Bold"/>
                <a:ea typeface="Source Han Sans JP Bold"/>
                <a:cs typeface="Source Han Sans JP Bold"/>
                <a:sym typeface="Source Han Sans JP Bold"/>
              </a:rPr>
              <a:t>・</a:t>
            </a:r>
            <a:r>
              <a:rPr lang="en-US" altLang="ja-JP" sz="2499" b="1" dirty="0" err="1">
                <a:solidFill>
                  <a:srgbClr val="000000"/>
                </a:solidFill>
                <a:latin typeface="Source Han Sans JP Bold"/>
                <a:ea typeface="Source Han Sans JP Bold"/>
                <a:cs typeface="Source Han Sans JP Bold"/>
                <a:sym typeface="Source Han Sans JP Bold"/>
              </a:rPr>
              <a:t>これらのことを母親にわかりやすく、ゆっくり語り掛けるように説明</a:t>
            </a:r>
            <a:endParaRPr lang="en-US" altLang="ja-JP" sz="2499" b="1" dirty="0">
              <a:solidFill>
                <a:srgbClr val="000000"/>
              </a:solidFill>
              <a:latin typeface="Source Han Sans JP Bold"/>
              <a:ea typeface="Source Han Sans JP Bold"/>
              <a:cs typeface="Source Han Sans JP Bold"/>
              <a:sym typeface="Source Han Sans JP Bold"/>
            </a:endParaRPr>
          </a:p>
          <a:p>
            <a:pPr>
              <a:lnSpc>
                <a:spcPts val="3499"/>
              </a:lnSpc>
              <a:spcBef>
                <a:spcPct val="0"/>
              </a:spcBef>
            </a:pPr>
            <a:endParaRPr lang="en-US" altLang="ja-JP" sz="2499" b="1" dirty="0">
              <a:solidFill>
                <a:srgbClr val="000000"/>
              </a:solidFill>
              <a:latin typeface="Source Han Sans JP Bold"/>
              <a:ea typeface="Source Han Sans JP Bold"/>
              <a:cs typeface="Source Han Sans JP Bold"/>
              <a:sym typeface="Source Han Sans JP Bold"/>
            </a:endParaRPr>
          </a:p>
          <a:p>
            <a:pPr>
              <a:lnSpc>
                <a:spcPts val="3499"/>
              </a:lnSpc>
              <a:spcBef>
                <a:spcPct val="0"/>
              </a:spcBef>
            </a:pPr>
            <a:r>
              <a:rPr lang="en-US" altLang="ja-JP" sz="2499" b="1" dirty="0">
                <a:solidFill>
                  <a:srgbClr val="000000"/>
                </a:solidFill>
                <a:latin typeface="Source Han Sans JP Bold"/>
                <a:ea typeface="Source Han Sans JP Bold"/>
                <a:cs typeface="Source Han Sans JP Bold"/>
                <a:sym typeface="Source Han Sans JP Bold"/>
              </a:rPr>
              <a:t>・</a:t>
            </a:r>
            <a:r>
              <a:rPr lang="en-US" altLang="ja-JP" sz="2499" b="1" dirty="0" err="1">
                <a:solidFill>
                  <a:srgbClr val="000000"/>
                </a:solidFill>
                <a:latin typeface="Source Han Sans JP Bold"/>
                <a:ea typeface="Source Han Sans JP Bold"/>
                <a:cs typeface="Source Han Sans JP Bold"/>
                <a:sym typeface="Source Han Sans JP Bold"/>
              </a:rPr>
              <a:t>さらに模倣を促すようなわらべうた（れろれろれろ、ん－っぱ</a:t>
            </a:r>
            <a:r>
              <a:rPr lang="en-US" altLang="ja-JP" sz="2499" b="1" dirty="0">
                <a:solidFill>
                  <a:srgbClr val="000000"/>
                </a:solidFill>
                <a:latin typeface="Source Han Sans JP Bold"/>
                <a:ea typeface="Source Han Sans JP Bold"/>
                <a:cs typeface="Source Han Sans JP Bold"/>
                <a:sym typeface="Source Han Sans JP Bold"/>
              </a:rPr>
              <a:t> </a:t>
            </a:r>
            <a:r>
              <a:rPr lang="en-US" altLang="ja-JP" sz="2499" b="1" dirty="0" err="1">
                <a:solidFill>
                  <a:srgbClr val="000000"/>
                </a:solidFill>
                <a:latin typeface="Source Han Sans JP Bold"/>
                <a:ea typeface="Source Han Sans JP Bold"/>
                <a:cs typeface="Source Han Sans JP Bold"/>
                <a:sym typeface="Source Han Sans JP Bold"/>
              </a:rPr>
              <a:t>など）を交え話す</a:t>
            </a:r>
            <a:endParaRPr lang="en-US" altLang="ja-JP" sz="2499" b="1" dirty="0">
              <a:solidFill>
                <a:srgbClr val="000000"/>
              </a:solidFill>
              <a:latin typeface="Source Han Sans JP Bold"/>
              <a:ea typeface="Source Han Sans JP Bold"/>
              <a:cs typeface="Source Han Sans JP Bold"/>
              <a:sym typeface="Source Han Sans JP Bold"/>
            </a:endParaRPr>
          </a:p>
          <a:p>
            <a:pPr>
              <a:lnSpc>
                <a:spcPts val="3499"/>
              </a:lnSpc>
              <a:spcBef>
                <a:spcPct val="0"/>
              </a:spcBef>
            </a:pPr>
            <a:r>
              <a:rPr lang="ja-JP" altLang="en-US" sz="2499" b="1" dirty="0">
                <a:solidFill>
                  <a:srgbClr val="000000"/>
                </a:solidFill>
                <a:latin typeface="Source Han Sans JP Bold"/>
                <a:ea typeface="Source Han Sans JP Bold"/>
                <a:cs typeface="Source Han Sans JP Bold"/>
                <a:sym typeface="Source Han Sans JP Bold"/>
              </a:rPr>
              <a:t>　</a:t>
            </a:r>
            <a:endParaRPr lang="en-US" altLang="ja-JP" sz="2499" b="1" dirty="0">
              <a:solidFill>
                <a:srgbClr val="000000"/>
              </a:solidFill>
              <a:latin typeface="Source Han Sans JP Bold"/>
              <a:ea typeface="Source Han Sans JP Bold"/>
              <a:cs typeface="Source Han Sans JP Bold"/>
              <a:sym typeface="Source Han Sans JP Bold"/>
            </a:endParaRPr>
          </a:p>
          <a:p>
            <a:pPr>
              <a:lnSpc>
                <a:spcPts val="3499"/>
              </a:lnSpc>
              <a:spcBef>
                <a:spcPct val="0"/>
              </a:spcBef>
            </a:pPr>
            <a:r>
              <a:rPr lang="ja-JP" altLang="en-US" sz="2499" b="1" dirty="0">
                <a:solidFill>
                  <a:srgbClr val="000000"/>
                </a:solidFill>
                <a:latin typeface="Source Han Sans JP Bold"/>
                <a:ea typeface="Source Han Sans JP Bold"/>
                <a:cs typeface="Source Han Sans JP Bold"/>
                <a:sym typeface="Source Han Sans JP Bold"/>
              </a:rPr>
              <a:t>　　　　　　　　　　　　　　　　すると</a:t>
            </a:r>
            <a:endParaRPr lang="en-US" altLang="ja-JP" sz="2499" b="1" dirty="0">
              <a:solidFill>
                <a:srgbClr val="000000"/>
              </a:solidFill>
              <a:latin typeface="Source Han Sans JP Bold"/>
              <a:ea typeface="Source Han Sans JP Bold"/>
              <a:cs typeface="Source Han Sans JP Bold"/>
              <a:sym typeface="Source Han Sans JP Bold"/>
            </a:endParaRPr>
          </a:p>
          <a:p>
            <a:pPr algn="l">
              <a:lnSpc>
                <a:spcPts val="3499"/>
              </a:lnSpc>
              <a:spcBef>
                <a:spcPct val="0"/>
              </a:spcBef>
            </a:pPr>
            <a:endParaRPr lang="en-US" sz="2499" b="1" dirty="0">
              <a:solidFill>
                <a:srgbClr val="000000"/>
              </a:solidFill>
              <a:latin typeface="Source Han Sans JP Bold"/>
              <a:ea typeface="Source Han Sans JP Bold"/>
              <a:cs typeface="Source Han Sans JP Bold"/>
              <a:sym typeface="Source Han Sans JP Bold"/>
            </a:endParaRPr>
          </a:p>
        </p:txBody>
      </p:sp>
      <p:sp>
        <p:nvSpPr>
          <p:cNvPr id="31" name="TextBox 31"/>
          <p:cNvSpPr txBox="1"/>
          <p:nvPr/>
        </p:nvSpPr>
        <p:spPr>
          <a:xfrm>
            <a:off x="238855" y="230505"/>
            <a:ext cx="4800600" cy="455295"/>
          </a:xfrm>
          <a:prstGeom prst="rect">
            <a:avLst/>
          </a:prstGeom>
        </p:spPr>
        <p:txBody>
          <a:bodyPr lIns="0" tIns="0" rIns="0" bIns="0" rtlCol="0" anchor="t">
            <a:spAutoFit/>
          </a:bodyPr>
          <a:lstStyle/>
          <a:p>
            <a:pPr algn="ctr">
              <a:lnSpc>
                <a:spcPts val="3779"/>
              </a:lnSpc>
              <a:spcBef>
                <a:spcPct val="0"/>
              </a:spcBef>
            </a:pPr>
            <a:r>
              <a:rPr lang="en-US" sz="2700" b="1">
                <a:solidFill>
                  <a:srgbClr val="000000"/>
                </a:solidFill>
                <a:latin typeface="Source Han Sans JP Bold"/>
                <a:ea typeface="Source Han Sans JP Bold"/>
                <a:cs typeface="Source Han Sans JP Bold"/>
                <a:sym typeface="Source Han Sans JP Bold"/>
              </a:rPr>
              <a:t>５．母親への言葉かけの必要性</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43209"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60500"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4664209"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7167918"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9818519" y="-1606248"/>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7" name="Freeform 7"/>
          <p:cNvSpPr/>
          <p:nvPr/>
        </p:nvSpPr>
        <p:spPr>
          <a:xfrm>
            <a:off x="-583852"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2074741" y="5870316"/>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Freeform 9"/>
          <p:cNvSpPr/>
          <p:nvPr/>
        </p:nvSpPr>
        <p:spPr>
          <a:xfrm>
            <a:off x="4664209"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0" name="Freeform 10"/>
          <p:cNvSpPr/>
          <p:nvPr/>
        </p:nvSpPr>
        <p:spPr>
          <a:xfrm>
            <a:off x="7288240"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p:cNvSpPr/>
          <p:nvPr/>
        </p:nvSpPr>
        <p:spPr>
          <a:xfrm>
            <a:off x="9912270"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1492780" y="331058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a:off x="-1552616" y="84561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a:off x="10882668" y="84561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5" name="Freeform 15"/>
          <p:cNvSpPr/>
          <p:nvPr/>
        </p:nvSpPr>
        <p:spPr>
          <a:xfrm>
            <a:off x="11033291" y="331058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a:off x="-489747" y="3915592"/>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17" name="Freeform 17"/>
          <p:cNvSpPr/>
          <p:nvPr/>
        </p:nvSpPr>
        <p:spPr>
          <a:xfrm>
            <a:off x="-601787" y="1468735"/>
            <a:ext cx="1389535" cy="1574463"/>
          </a:xfrm>
          <a:custGeom>
            <a:avLst/>
            <a:gdLst/>
            <a:ahLst/>
            <a:cxnLst/>
            <a:rect l="l" t="t" r="r" b="b"/>
            <a:pathLst>
              <a:path w="1389535" h="1574463">
                <a:moveTo>
                  <a:pt x="0" y="0"/>
                </a:moveTo>
                <a:lnTo>
                  <a:pt x="1389535" y="0"/>
                </a:lnTo>
                <a:lnTo>
                  <a:pt x="1389535" y="1574463"/>
                </a:lnTo>
                <a:lnTo>
                  <a:pt x="0" y="1574463"/>
                </a:lnTo>
                <a:lnTo>
                  <a:pt x="0" y="0"/>
                </a:lnTo>
                <a:close/>
              </a:path>
            </a:pathLst>
          </a:custGeom>
          <a:blipFill>
            <a:blip r:embed="rId12"/>
            <a:stretch>
              <a:fillRect/>
            </a:stretch>
          </a:blipFill>
        </p:spPr>
      </p:sp>
      <p:sp>
        <p:nvSpPr>
          <p:cNvPr id="18" name="Freeform 18"/>
          <p:cNvSpPr/>
          <p:nvPr/>
        </p:nvSpPr>
        <p:spPr>
          <a:xfrm>
            <a:off x="205021" y="-174164"/>
            <a:ext cx="1585860" cy="1565870"/>
          </a:xfrm>
          <a:custGeom>
            <a:avLst/>
            <a:gdLst/>
            <a:ahLst/>
            <a:cxnLst/>
            <a:rect l="l" t="t" r="r" b="b"/>
            <a:pathLst>
              <a:path w="1585860" h="1565870">
                <a:moveTo>
                  <a:pt x="0" y="0"/>
                </a:moveTo>
                <a:lnTo>
                  <a:pt x="1585859" y="0"/>
                </a:lnTo>
                <a:lnTo>
                  <a:pt x="1585859" y="1565870"/>
                </a:lnTo>
                <a:lnTo>
                  <a:pt x="0" y="1565870"/>
                </a:lnTo>
                <a:lnTo>
                  <a:pt x="0" y="0"/>
                </a:lnTo>
                <a:close/>
              </a:path>
            </a:pathLst>
          </a:custGeom>
          <a:blipFill>
            <a:blip r:embed="rId13"/>
            <a:stretch>
              <a:fillRect/>
            </a:stretch>
          </a:blipFill>
        </p:spPr>
      </p:sp>
      <p:sp>
        <p:nvSpPr>
          <p:cNvPr id="19" name="Freeform 19"/>
          <p:cNvSpPr/>
          <p:nvPr/>
        </p:nvSpPr>
        <p:spPr>
          <a:xfrm>
            <a:off x="2639155" y="-355033"/>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0" name="Freeform 20"/>
          <p:cNvSpPr/>
          <p:nvPr/>
        </p:nvSpPr>
        <p:spPr>
          <a:xfrm>
            <a:off x="5582059" y="5809831"/>
            <a:ext cx="1585860" cy="1565870"/>
          </a:xfrm>
          <a:custGeom>
            <a:avLst/>
            <a:gdLst/>
            <a:ahLst/>
            <a:cxnLst/>
            <a:rect l="l" t="t" r="r" b="b"/>
            <a:pathLst>
              <a:path w="1585860" h="1565870">
                <a:moveTo>
                  <a:pt x="0" y="0"/>
                </a:moveTo>
                <a:lnTo>
                  <a:pt x="1585859" y="0"/>
                </a:lnTo>
                <a:lnTo>
                  <a:pt x="1585859" y="1565870"/>
                </a:lnTo>
                <a:lnTo>
                  <a:pt x="0" y="1565870"/>
                </a:lnTo>
                <a:lnTo>
                  <a:pt x="0" y="0"/>
                </a:lnTo>
                <a:close/>
              </a:path>
            </a:pathLst>
          </a:custGeom>
          <a:blipFill>
            <a:blip r:embed="rId13"/>
            <a:stretch>
              <a:fillRect/>
            </a:stretch>
          </a:blipFill>
        </p:spPr>
      </p:sp>
      <p:sp>
        <p:nvSpPr>
          <p:cNvPr id="21" name="Freeform 21"/>
          <p:cNvSpPr/>
          <p:nvPr/>
        </p:nvSpPr>
        <p:spPr>
          <a:xfrm>
            <a:off x="11104864" y="1720501"/>
            <a:ext cx="1167340" cy="1322696"/>
          </a:xfrm>
          <a:custGeom>
            <a:avLst/>
            <a:gdLst/>
            <a:ahLst/>
            <a:cxnLst/>
            <a:rect l="l" t="t" r="r" b="b"/>
            <a:pathLst>
              <a:path w="1167340" h="1322696">
                <a:moveTo>
                  <a:pt x="0" y="0"/>
                </a:moveTo>
                <a:lnTo>
                  <a:pt x="1167340" y="0"/>
                </a:lnTo>
                <a:lnTo>
                  <a:pt x="1167340" y="1322697"/>
                </a:lnTo>
                <a:lnTo>
                  <a:pt x="0" y="1322697"/>
                </a:lnTo>
                <a:lnTo>
                  <a:pt x="0" y="0"/>
                </a:lnTo>
                <a:close/>
              </a:path>
            </a:pathLst>
          </a:custGeom>
          <a:blipFill>
            <a:blip r:embed="rId12"/>
            <a:stretch>
              <a:fillRect/>
            </a:stretch>
          </a:blipFill>
        </p:spPr>
      </p:sp>
      <p:sp>
        <p:nvSpPr>
          <p:cNvPr id="22" name="Freeform 22"/>
          <p:cNvSpPr/>
          <p:nvPr/>
        </p:nvSpPr>
        <p:spPr>
          <a:xfrm>
            <a:off x="2823824" y="5734082"/>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23" name="Freeform 23"/>
          <p:cNvSpPr/>
          <p:nvPr/>
        </p:nvSpPr>
        <p:spPr>
          <a:xfrm>
            <a:off x="8078273" y="-67180"/>
            <a:ext cx="1062701" cy="1204131"/>
          </a:xfrm>
          <a:custGeom>
            <a:avLst/>
            <a:gdLst/>
            <a:ahLst/>
            <a:cxnLst/>
            <a:rect l="l" t="t" r="r" b="b"/>
            <a:pathLst>
              <a:path w="1062701" h="1204131">
                <a:moveTo>
                  <a:pt x="0" y="0"/>
                </a:moveTo>
                <a:lnTo>
                  <a:pt x="1062700" y="0"/>
                </a:lnTo>
                <a:lnTo>
                  <a:pt x="1062700" y="1204132"/>
                </a:lnTo>
                <a:lnTo>
                  <a:pt x="0" y="1204132"/>
                </a:lnTo>
                <a:lnTo>
                  <a:pt x="0" y="0"/>
                </a:lnTo>
                <a:close/>
              </a:path>
            </a:pathLst>
          </a:custGeom>
          <a:blipFill>
            <a:blip r:embed="rId12"/>
            <a:stretch>
              <a:fillRect/>
            </a:stretch>
          </a:blipFill>
        </p:spPr>
      </p:sp>
      <p:sp>
        <p:nvSpPr>
          <p:cNvPr id="24" name="Freeform 24"/>
          <p:cNvSpPr/>
          <p:nvPr/>
        </p:nvSpPr>
        <p:spPr>
          <a:xfrm>
            <a:off x="5145000" y="-368434"/>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5" name="Freeform 25"/>
          <p:cNvSpPr/>
          <p:nvPr/>
        </p:nvSpPr>
        <p:spPr>
          <a:xfrm>
            <a:off x="10240361" y="-661047"/>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6" name="Freeform 26"/>
          <p:cNvSpPr/>
          <p:nvPr/>
        </p:nvSpPr>
        <p:spPr>
          <a:xfrm>
            <a:off x="10552140" y="5573348"/>
            <a:ext cx="1585860" cy="1565870"/>
          </a:xfrm>
          <a:custGeom>
            <a:avLst/>
            <a:gdLst/>
            <a:ahLst/>
            <a:cxnLst/>
            <a:rect l="l" t="t" r="r" b="b"/>
            <a:pathLst>
              <a:path w="1585860" h="1565870">
                <a:moveTo>
                  <a:pt x="0" y="0"/>
                </a:moveTo>
                <a:lnTo>
                  <a:pt x="1585860" y="0"/>
                </a:lnTo>
                <a:lnTo>
                  <a:pt x="1585860" y="1565869"/>
                </a:lnTo>
                <a:lnTo>
                  <a:pt x="0" y="1565869"/>
                </a:lnTo>
                <a:lnTo>
                  <a:pt x="0" y="0"/>
                </a:lnTo>
                <a:close/>
              </a:path>
            </a:pathLst>
          </a:custGeom>
          <a:blipFill>
            <a:blip r:embed="rId13"/>
            <a:stretch>
              <a:fillRect/>
            </a:stretch>
          </a:blipFill>
        </p:spPr>
      </p:sp>
      <p:sp>
        <p:nvSpPr>
          <p:cNvPr id="27" name="Freeform 27"/>
          <p:cNvSpPr/>
          <p:nvPr/>
        </p:nvSpPr>
        <p:spPr>
          <a:xfrm>
            <a:off x="176254" y="5813904"/>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8" name="Freeform 28"/>
          <p:cNvSpPr/>
          <p:nvPr/>
        </p:nvSpPr>
        <p:spPr>
          <a:xfrm rot="-10800000">
            <a:off x="11443232" y="4058717"/>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29" name="Freeform 29"/>
          <p:cNvSpPr/>
          <p:nvPr/>
        </p:nvSpPr>
        <p:spPr>
          <a:xfrm>
            <a:off x="7965072" y="5950099"/>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35" name="TextBox 35"/>
          <p:cNvSpPr txBox="1"/>
          <p:nvPr/>
        </p:nvSpPr>
        <p:spPr>
          <a:xfrm>
            <a:off x="3149520" y="2985113"/>
            <a:ext cx="5864999" cy="650947"/>
          </a:xfrm>
          <a:prstGeom prst="rect">
            <a:avLst/>
          </a:prstGeom>
        </p:spPr>
        <p:txBody>
          <a:bodyPr wrap="square" lIns="0" tIns="0" rIns="0" bIns="0" rtlCol="0" anchor="t">
            <a:spAutoFit/>
          </a:bodyPr>
          <a:lstStyle/>
          <a:p>
            <a:pPr algn="l">
              <a:lnSpc>
                <a:spcPts val="4899"/>
              </a:lnSpc>
              <a:spcBef>
                <a:spcPct val="0"/>
              </a:spcBef>
            </a:pPr>
            <a:r>
              <a:rPr lang="en-US" sz="5400" b="1" dirty="0" err="1">
                <a:solidFill>
                  <a:srgbClr val="FF0000"/>
                </a:solidFill>
                <a:latin typeface="Source Han Sans JP Bold"/>
                <a:ea typeface="Source Han Sans JP Bold"/>
                <a:cs typeface="Source Han Sans JP Bold"/>
                <a:sym typeface="Source Han Sans JP Bold"/>
              </a:rPr>
              <a:t>母親の笑顔が戻る</a:t>
            </a:r>
            <a:endParaRPr lang="en-US" sz="5400" b="1" dirty="0">
              <a:solidFill>
                <a:srgbClr val="FF0000"/>
              </a:solidFill>
              <a:latin typeface="Source Han Sans JP Bold"/>
              <a:ea typeface="Source Han Sans JP Bold"/>
              <a:cs typeface="Source Han Sans JP Bold"/>
              <a:sym typeface="Source Han Sans JP Bo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43209"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60500"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4664209"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7167918"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9818519" y="-1606248"/>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7" name="Freeform 7"/>
          <p:cNvSpPr/>
          <p:nvPr/>
        </p:nvSpPr>
        <p:spPr>
          <a:xfrm>
            <a:off x="-583852"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2074741" y="5870316"/>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Freeform 9"/>
          <p:cNvSpPr/>
          <p:nvPr/>
        </p:nvSpPr>
        <p:spPr>
          <a:xfrm>
            <a:off x="4664209"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0" name="Freeform 10"/>
          <p:cNvSpPr/>
          <p:nvPr/>
        </p:nvSpPr>
        <p:spPr>
          <a:xfrm>
            <a:off x="7288240"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p:cNvSpPr/>
          <p:nvPr/>
        </p:nvSpPr>
        <p:spPr>
          <a:xfrm>
            <a:off x="9912270"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1492780" y="331058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a:off x="-1552616" y="84561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a:off x="10882668" y="84561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5" name="Freeform 15"/>
          <p:cNvSpPr/>
          <p:nvPr/>
        </p:nvSpPr>
        <p:spPr>
          <a:xfrm>
            <a:off x="11033291" y="331058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a:off x="-489747" y="3915592"/>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17" name="Freeform 17"/>
          <p:cNvSpPr/>
          <p:nvPr/>
        </p:nvSpPr>
        <p:spPr>
          <a:xfrm>
            <a:off x="-601787" y="1468735"/>
            <a:ext cx="1389535" cy="1574463"/>
          </a:xfrm>
          <a:custGeom>
            <a:avLst/>
            <a:gdLst/>
            <a:ahLst/>
            <a:cxnLst/>
            <a:rect l="l" t="t" r="r" b="b"/>
            <a:pathLst>
              <a:path w="1389535" h="1574463">
                <a:moveTo>
                  <a:pt x="0" y="0"/>
                </a:moveTo>
                <a:lnTo>
                  <a:pt x="1389535" y="0"/>
                </a:lnTo>
                <a:lnTo>
                  <a:pt x="1389535" y="1574463"/>
                </a:lnTo>
                <a:lnTo>
                  <a:pt x="0" y="1574463"/>
                </a:lnTo>
                <a:lnTo>
                  <a:pt x="0" y="0"/>
                </a:lnTo>
                <a:close/>
              </a:path>
            </a:pathLst>
          </a:custGeom>
          <a:blipFill>
            <a:blip r:embed="rId12"/>
            <a:stretch>
              <a:fillRect/>
            </a:stretch>
          </a:blipFill>
        </p:spPr>
      </p:sp>
      <p:sp>
        <p:nvSpPr>
          <p:cNvPr id="18" name="Freeform 18"/>
          <p:cNvSpPr/>
          <p:nvPr/>
        </p:nvSpPr>
        <p:spPr>
          <a:xfrm>
            <a:off x="205021" y="-174164"/>
            <a:ext cx="1585860" cy="1565870"/>
          </a:xfrm>
          <a:custGeom>
            <a:avLst/>
            <a:gdLst/>
            <a:ahLst/>
            <a:cxnLst/>
            <a:rect l="l" t="t" r="r" b="b"/>
            <a:pathLst>
              <a:path w="1585860" h="1565870">
                <a:moveTo>
                  <a:pt x="0" y="0"/>
                </a:moveTo>
                <a:lnTo>
                  <a:pt x="1585859" y="0"/>
                </a:lnTo>
                <a:lnTo>
                  <a:pt x="1585859" y="1565870"/>
                </a:lnTo>
                <a:lnTo>
                  <a:pt x="0" y="1565870"/>
                </a:lnTo>
                <a:lnTo>
                  <a:pt x="0" y="0"/>
                </a:lnTo>
                <a:close/>
              </a:path>
            </a:pathLst>
          </a:custGeom>
          <a:blipFill>
            <a:blip r:embed="rId13"/>
            <a:stretch>
              <a:fillRect/>
            </a:stretch>
          </a:blipFill>
        </p:spPr>
      </p:sp>
      <p:sp>
        <p:nvSpPr>
          <p:cNvPr id="19" name="Freeform 19"/>
          <p:cNvSpPr/>
          <p:nvPr/>
        </p:nvSpPr>
        <p:spPr>
          <a:xfrm>
            <a:off x="2639155" y="-355033"/>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0" name="Freeform 20"/>
          <p:cNvSpPr/>
          <p:nvPr/>
        </p:nvSpPr>
        <p:spPr>
          <a:xfrm>
            <a:off x="5582059" y="5809831"/>
            <a:ext cx="1585860" cy="1565870"/>
          </a:xfrm>
          <a:custGeom>
            <a:avLst/>
            <a:gdLst/>
            <a:ahLst/>
            <a:cxnLst/>
            <a:rect l="l" t="t" r="r" b="b"/>
            <a:pathLst>
              <a:path w="1585860" h="1565870">
                <a:moveTo>
                  <a:pt x="0" y="0"/>
                </a:moveTo>
                <a:lnTo>
                  <a:pt x="1585859" y="0"/>
                </a:lnTo>
                <a:lnTo>
                  <a:pt x="1585859" y="1565870"/>
                </a:lnTo>
                <a:lnTo>
                  <a:pt x="0" y="1565870"/>
                </a:lnTo>
                <a:lnTo>
                  <a:pt x="0" y="0"/>
                </a:lnTo>
                <a:close/>
              </a:path>
            </a:pathLst>
          </a:custGeom>
          <a:blipFill>
            <a:blip r:embed="rId13"/>
            <a:stretch>
              <a:fillRect/>
            </a:stretch>
          </a:blipFill>
        </p:spPr>
      </p:sp>
      <p:sp>
        <p:nvSpPr>
          <p:cNvPr id="21" name="Freeform 21"/>
          <p:cNvSpPr/>
          <p:nvPr/>
        </p:nvSpPr>
        <p:spPr>
          <a:xfrm>
            <a:off x="11104864" y="1720501"/>
            <a:ext cx="1167340" cy="1322696"/>
          </a:xfrm>
          <a:custGeom>
            <a:avLst/>
            <a:gdLst/>
            <a:ahLst/>
            <a:cxnLst/>
            <a:rect l="l" t="t" r="r" b="b"/>
            <a:pathLst>
              <a:path w="1167340" h="1322696">
                <a:moveTo>
                  <a:pt x="0" y="0"/>
                </a:moveTo>
                <a:lnTo>
                  <a:pt x="1167340" y="0"/>
                </a:lnTo>
                <a:lnTo>
                  <a:pt x="1167340" y="1322697"/>
                </a:lnTo>
                <a:lnTo>
                  <a:pt x="0" y="1322697"/>
                </a:lnTo>
                <a:lnTo>
                  <a:pt x="0" y="0"/>
                </a:lnTo>
                <a:close/>
              </a:path>
            </a:pathLst>
          </a:custGeom>
          <a:blipFill>
            <a:blip r:embed="rId12"/>
            <a:stretch>
              <a:fillRect/>
            </a:stretch>
          </a:blipFill>
        </p:spPr>
      </p:sp>
      <p:sp>
        <p:nvSpPr>
          <p:cNvPr id="22" name="Freeform 22"/>
          <p:cNvSpPr/>
          <p:nvPr/>
        </p:nvSpPr>
        <p:spPr>
          <a:xfrm>
            <a:off x="2823824" y="5734082"/>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23" name="Freeform 23"/>
          <p:cNvSpPr/>
          <p:nvPr/>
        </p:nvSpPr>
        <p:spPr>
          <a:xfrm>
            <a:off x="8078273" y="-67180"/>
            <a:ext cx="1062701" cy="1204131"/>
          </a:xfrm>
          <a:custGeom>
            <a:avLst/>
            <a:gdLst/>
            <a:ahLst/>
            <a:cxnLst/>
            <a:rect l="l" t="t" r="r" b="b"/>
            <a:pathLst>
              <a:path w="1062701" h="1204131">
                <a:moveTo>
                  <a:pt x="0" y="0"/>
                </a:moveTo>
                <a:lnTo>
                  <a:pt x="1062700" y="0"/>
                </a:lnTo>
                <a:lnTo>
                  <a:pt x="1062700" y="1204132"/>
                </a:lnTo>
                <a:lnTo>
                  <a:pt x="0" y="1204132"/>
                </a:lnTo>
                <a:lnTo>
                  <a:pt x="0" y="0"/>
                </a:lnTo>
                <a:close/>
              </a:path>
            </a:pathLst>
          </a:custGeom>
          <a:blipFill>
            <a:blip r:embed="rId12"/>
            <a:stretch>
              <a:fillRect/>
            </a:stretch>
          </a:blipFill>
        </p:spPr>
      </p:sp>
      <p:sp>
        <p:nvSpPr>
          <p:cNvPr id="24" name="Freeform 24"/>
          <p:cNvSpPr/>
          <p:nvPr/>
        </p:nvSpPr>
        <p:spPr>
          <a:xfrm>
            <a:off x="5145000" y="-368434"/>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5" name="Freeform 25"/>
          <p:cNvSpPr/>
          <p:nvPr/>
        </p:nvSpPr>
        <p:spPr>
          <a:xfrm>
            <a:off x="10240361" y="-661047"/>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6" name="Freeform 26"/>
          <p:cNvSpPr/>
          <p:nvPr/>
        </p:nvSpPr>
        <p:spPr>
          <a:xfrm>
            <a:off x="10552140" y="5573348"/>
            <a:ext cx="1585860" cy="1565870"/>
          </a:xfrm>
          <a:custGeom>
            <a:avLst/>
            <a:gdLst/>
            <a:ahLst/>
            <a:cxnLst/>
            <a:rect l="l" t="t" r="r" b="b"/>
            <a:pathLst>
              <a:path w="1585860" h="1565870">
                <a:moveTo>
                  <a:pt x="0" y="0"/>
                </a:moveTo>
                <a:lnTo>
                  <a:pt x="1585860" y="0"/>
                </a:lnTo>
                <a:lnTo>
                  <a:pt x="1585860" y="1565869"/>
                </a:lnTo>
                <a:lnTo>
                  <a:pt x="0" y="1565869"/>
                </a:lnTo>
                <a:lnTo>
                  <a:pt x="0" y="0"/>
                </a:lnTo>
                <a:close/>
              </a:path>
            </a:pathLst>
          </a:custGeom>
          <a:blipFill>
            <a:blip r:embed="rId13"/>
            <a:stretch>
              <a:fillRect/>
            </a:stretch>
          </a:blipFill>
        </p:spPr>
      </p:sp>
      <p:sp>
        <p:nvSpPr>
          <p:cNvPr id="27" name="Freeform 27"/>
          <p:cNvSpPr/>
          <p:nvPr/>
        </p:nvSpPr>
        <p:spPr>
          <a:xfrm>
            <a:off x="176254" y="5813904"/>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8" name="Freeform 28"/>
          <p:cNvSpPr/>
          <p:nvPr/>
        </p:nvSpPr>
        <p:spPr>
          <a:xfrm rot="-10800000">
            <a:off x="11443232" y="4058717"/>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29" name="Freeform 29"/>
          <p:cNvSpPr/>
          <p:nvPr/>
        </p:nvSpPr>
        <p:spPr>
          <a:xfrm>
            <a:off x="7965072" y="5950099"/>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30" name="Freeform 30"/>
          <p:cNvSpPr/>
          <p:nvPr/>
        </p:nvSpPr>
        <p:spPr>
          <a:xfrm>
            <a:off x="2780885" y="1549745"/>
            <a:ext cx="7188206" cy="4320571"/>
          </a:xfrm>
          <a:custGeom>
            <a:avLst/>
            <a:gdLst/>
            <a:ahLst/>
            <a:cxnLst/>
            <a:rect l="l" t="t" r="r" b="b"/>
            <a:pathLst>
              <a:path w="7188206" h="4320571">
                <a:moveTo>
                  <a:pt x="0" y="0"/>
                </a:moveTo>
                <a:lnTo>
                  <a:pt x="7188207" y="0"/>
                </a:lnTo>
                <a:lnTo>
                  <a:pt x="7188207" y="4320571"/>
                </a:lnTo>
                <a:lnTo>
                  <a:pt x="0" y="4320571"/>
                </a:lnTo>
                <a:lnTo>
                  <a:pt x="0" y="0"/>
                </a:lnTo>
                <a:close/>
              </a:path>
            </a:pathLst>
          </a:custGeom>
          <a:blipFill>
            <a:blip r:embed="rId14"/>
            <a:stretch>
              <a:fillRect/>
            </a:stretch>
          </a:blipFill>
        </p:spPr>
      </p:sp>
      <p:sp>
        <p:nvSpPr>
          <p:cNvPr id="31" name="TextBox 31"/>
          <p:cNvSpPr txBox="1"/>
          <p:nvPr/>
        </p:nvSpPr>
        <p:spPr>
          <a:xfrm>
            <a:off x="997950" y="747697"/>
            <a:ext cx="10355850" cy="389255"/>
          </a:xfrm>
          <a:prstGeom prst="rect">
            <a:avLst/>
          </a:prstGeom>
        </p:spPr>
        <p:txBody>
          <a:bodyPr wrap="square" lIns="0" tIns="0" rIns="0" bIns="0" rtlCol="0" anchor="t">
            <a:spAutoFit/>
          </a:bodyPr>
          <a:lstStyle/>
          <a:p>
            <a:pPr algn="ctr">
              <a:lnSpc>
                <a:spcPts val="3220"/>
              </a:lnSpc>
              <a:spcBef>
                <a:spcPct val="0"/>
              </a:spcBef>
            </a:pPr>
            <a:r>
              <a:rPr lang="en-US" sz="2300" b="1" dirty="0">
                <a:solidFill>
                  <a:srgbClr val="000000"/>
                </a:solidFill>
                <a:latin typeface="Source Han Sans JP Bold"/>
                <a:ea typeface="Source Han Sans JP Bold"/>
                <a:cs typeface="Source Han Sans JP Bold"/>
                <a:sym typeface="Source Han Sans JP Bold"/>
              </a:rPr>
              <a:t>1 </a:t>
            </a:r>
            <a:r>
              <a:rPr lang="en-US" sz="2300" b="1" dirty="0" err="1">
                <a:solidFill>
                  <a:srgbClr val="000000"/>
                </a:solidFill>
                <a:latin typeface="Source Han Sans JP Bold"/>
                <a:ea typeface="Source Han Sans JP Bold"/>
                <a:cs typeface="Source Han Sans JP Bold"/>
                <a:sym typeface="Source Han Sans JP Bold"/>
              </a:rPr>
              <a:t>今回のベビーマッサージに参加してみてどのような感想をもたれましたか</a:t>
            </a:r>
            <a:r>
              <a:rPr lang="en-US" sz="2300" b="1" dirty="0">
                <a:solidFill>
                  <a:srgbClr val="000000"/>
                </a:solidFill>
                <a:latin typeface="Source Han Sans JP Bold"/>
                <a:ea typeface="Source Han Sans JP Bold"/>
                <a:cs typeface="Source Han Sans JP Bold"/>
                <a:sym typeface="Source Han Sans JP Bold"/>
              </a:rPr>
              <a:t>？</a:t>
            </a:r>
          </a:p>
        </p:txBody>
      </p:sp>
      <p:sp>
        <p:nvSpPr>
          <p:cNvPr id="32" name="TextBox 32"/>
          <p:cNvSpPr txBox="1"/>
          <p:nvPr/>
        </p:nvSpPr>
        <p:spPr>
          <a:xfrm>
            <a:off x="61675" y="92377"/>
            <a:ext cx="5520383" cy="455295"/>
          </a:xfrm>
          <a:prstGeom prst="rect">
            <a:avLst/>
          </a:prstGeom>
        </p:spPr>
        <p:txBody>
          <a:bodyPr wrap="square" lIns="0" tIns="0" rIns="0" bIns="0" rtlCol="0" anchor="t">
            <a:spAutoFit/>
          </a:bodyPr>
          <a:lstStyle/>
          <a:p>
            <a:pPr algn="ctr">
              <a:lnSpc>
                <a:spcPts val="3779"/>
              </a:lnSpc>
              <a:spcBef>
                <a:spcPct val="0"/>
              </a:spcBef>
            </a:pPr>
            <a:r>
              <a:rPr lang="en-US" sz="2700" b="1" dirty="0">
                <a:solidFill>
                  <a:srgbClr val="000000"/>
                </a:solidFill>
                <a:latin typeface="Source Han Sans JP Bold"/>
                <a:ea typeface="Source Han Sans JP Bold"/>
                <a:cs typeface="Source Han Sans JP Bold"/>
                <a:sym typeface="Source Han Sans JP Bold"/>
              </a:rPr>
              <a:t>６．アンケートから見えてくるもの</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43209"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60500"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4664209"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7167918"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9818519" y="-1606248"/>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7" name="Freeform 7"/>
          <p:cNvSpPr/>
          <p:nvPr/>
        </p:nvSpPr>
        <p:spPr>
          <a:xfrm>
            <a:off x="-583852"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2074741" y="5870316"/>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Freeform 9"/>
          <p:cNvSpPr/>
          <p:nvPr/>
        </p:nvSpPr>
        <p:spPr>
          <a:xfrm>
            <a:off x="4664209"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0" name="Freeform 10"/>
          <p:cNvSpPr/>
          <p:nvPr/>
        </p:nvSpPr>
        <p:spPr>
          <a:xfrm>
            <a:off x="7288240"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p:cNvSpPr/>
          <p:nvPr/>
        </p:nvSpPr>
        <p:spPr>
          <a:xfrm>
            <a:off x="9912270"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1492780" y="331058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a:off x="-1552616" y="84561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a:off x="10882668" y="84561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5" name="Freeform 15"/>
          <p:cNvSpPr/>
          <p:nvPr/>
        </p:nvSpPr>
        <p:spPr>
          <a:xfrm>
            <a:off x="11033291" y="331058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a:off x="-489747" y="3915592"/>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17" name="Freeform 17"/>
          <p:cNvSpPr/>
          <p:nvPr/>
        </p:nvSpPr>
        <p:spPr>
          <a:xfrm>
            <a:off x="-601787" y="1468735"/>
            <a:ext cx="1389535" cy="1574463"/>
          </a:xfrm>
          <a:custGeom>
            <a:avLst/>
            <a:gdLst/>
            <a:ahLst/>
            <a:cxnLst/>
            <a:rect l="l" t="t" r="r" b="b"/>
            <a:pathLst>
              <a:path w="1389535" h="1574463">
                <a:moveTo>
                  <a:pt x="0" y="0"/>
                </a:moveTo>
                <a:lnTo>
                  <a:pt x="1389535" y="0"/>
                </a:lnTo>
                <a:lnTo>
                  <a:pt x="1389535" y="1574463"/>
                </a:lnTo>
                <a:lnTo>
                  <a:pt x="0" y="1574463"/>
                </a:lnTo>
                <a:lnTo>
                  <a:pt x="0" y="0"/>
                </a:lnTo>
                <a:close/>
              </a:path>
            </a:pathLst>
          </a:custGeom>
          <a:blipFill>
            <a:blip r:embed="rId12"/>
            <a:stretch>
              <a:fillRect/>
            </a:stretch>
          </a:blipFill>
        </p:spPr>
      </p:sp>
      <p:sp>
        <p:nvSpPr>
          <p:cNvPr id="18" name="Freeform 18"/>
          <p:cNvSpPr/>
          <p:nvPr/>
        </p:nvSpPr>
        <p:spPr>
          <a:xfrm>
            <a:off x="205021" y="-174164"/>
            <a:ext cx="1585860" cy="1565870"/>
          </a:xfrm>
          <a:custGeom>
            <a:avLst/>
            <a:gdLst/>
            <a:ahLst/>
            <a:cxnLst/>
            <a:rect l="l" t="t" r="r" b="b"/>
            <a:pathLst>
              <a:path w="1585860" h="1565870">
                <a:moveTo>
                  <a:pt x="0" y="0"/>
                </a:moveTo>
                <a:lnTo>
                  <a:pt x="1585859" y="0"/>
                </a:lnTo>
                <a:lnTo>
                  <a:pt x="1585859" y="1565870"/>
                </a:lnTo>
                <a:lnTo>
                  <a:pt x="0" y="1565870"/>
                </a:lnTo>
                <a:lnTo>
                  <a:pt x="0" y="0"/>
                </a:lnTo>
                <a:close/>
              </a:path>
            </a:pathLst>
          </a:custGeom>
          <a:blipFill>
            <a:blip r:embed="rId13"/>
            <a:stretch>
              <a:fillRect/>
            </a:stretch>
          </a:blipFill>
        </p:spPr>
      </p:sp>
      <p:sp>
        <p:nvSpPr>
          <p:cNvPr id="19" name="Freeform 19"/>
          <p:cNvSpPr/>
          <p:nvPr/>
        </p:nvSpPr>
        <p:spPr>
          <a:xfrm>
            <a:off x="2639155" y="-355033"/>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0" name="Freeform 20"/>
          <p:cNvSpPr/>
          <p:nvPr/>
        </p:nvSpPr>
        <p:spPr>
          <a:xfrm>
            <a:off x="5582059" y="5809831"/>
            <a:ext cx="1585860" cy="1565870"/>
          </a:xfrm>
          <a:custGeom>
            <a:avLst/>
            <a:gdLst/>
            <a:ahLst/>
            <a:cxnLst/>
            <a:rect l="l" t="t" r="r" b="b"/>
            <a:pathLst>
              <a:path w="1585860" h="1565870">
                <a:moveTo>
                  <a:pt x="0" y="0"/>
                </a:moveTo>
                <a:lnTo>
                  <a:pt x="1585859" y="0"/>
                </a:lnTo>
                <a:lnTo>
                  <a:pt x="1585859" y="1565870"/>
                </a:lnTo>
                <a:lnTo>
                  <a:pt x="0" y="1565870"/>
                </a:lnTo>
                <a:lnTo>
                  <a:pt x="0" y="0"/>
                </a:lnTo>
                <a:close/>
              </a:path>
            </a:pathLst>
          </a:custGeom>
          <a:blipFill>
            <a:blip r:embed="rId13"/>
            <a:stretch>
              <a:fillRect/>
            </a:stretch>
          </a:blipFill>
        </p:spPr>
      </p:sp>
      <p:sp>
        <p:nvSpPr>
          <p:cNvPr id="21" name="Freeform 21"/>
          <p:cNvSpPr/>
          <p:nvPr/>
        </p:nvSpPr>
        <p:spPr>
          <a:xfrm>
            <a:off x="11104864" y="1720501"/>
            <a:ext cx="1167340" cy="1322696"/>
          </a:xfrm>
          <a:custGeom>
            <a:avLst/>
            <a:gdLst/>
            <a:ahLst/>
            <a:cxnLst/>
            <a:rect l="l" t="t" r="r" b="b"/>
            <a:pathLst>
              <a:path w="1167340" h="1322696">
                <a:moveTo>
                  <a:pt x="0" y="0"/>
                </a:moveTo>
                <a:lnTo>
                  <a:pt x="1167340" y="0"/>
                </a:lnTo>
                <a:lnTo>
                  <a:pt x="1167340" y="1322697"/>
                </a:lnTo>
                <a:lnTo>
                  <a:pt x="0" y="1322697"/>
                </a:lnTo>
                <a:lnTo>
                  <a:pt x="0" y="0"/>
                </a:lnTo>
                <a:close/>
              </a:path>
            </a:pathLst>
          </a:custGeom>
          <a:blipFill>
            <a:blip r:embed="rId12"/>
            <a:stretch>
              <a:fillRect/>
            </a:stretch>
          </a:blipFill>
        </p:spPr>
      </p:sp>
      <p:sp>
        <p:nvSpPr>
          <p:cNvPr id="22" name="Freeform 22"/>
          <p:cNvSpPr/>
          <p:nvPr/>
        </p:nvSpPr>
        <p:spPr>
          <a:xfrm>
            <a:off x="2823824" y="5734082"/>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23" name="Freeform 23"/>
          <p:cNvSpPr/>
          <p:nvPr/>
        </p:nvSpPr>
        <p:spPr>
          <a:xfrm>
            <a:off x="8078273" y="-67180"/>
            <a:ext cx="1062701" cy="1204131"/>
          </a:xfrm>
          <a:custGeom>
            <a:avLst/>
            <a:gdLst/>
            <a:ahLst/>
            <a:cxnLst/>
            <a:rect l="l" t="t" r="r" b="b"/>
            <a:pathLst>
              <a:path w="1062701" h="1204131">
                <a:moveTo>
                  <a:pt x="0" y="0"/>
                </a:moveTo>
                <a:lnTo>
                  <a:pt x="1062700" y="0"/>
                </a:lnTo>
                <a:lnTo>
                  <a:pt x="1062700" y="1204132"/>
                </a:lnTo>
                <a:lnTo>
                  <a:pt x="0" y="1204132"/>
                </a:lnTo>
                <a:lnTo>
                  <a:pt x="0" y="0"/>
                </a:lnTo>
                <a:close/>
              </a:path>
            </a:pathLst>
          </a:custGeom>
          <a:blipFill>
            <a:blip r:embed="rId12"/>
            <a:stretch>
              <a:fillRect/>
            </a:stretch>
          </a:blipFill>
        </p:spPr>
      </p:sp>
      <p:sp>
        <p:nvSpPr>
          <p:cNvPr id="24" name="Freeform 24"/>
          <p:cNvSpPr/>
          <p:nvPr/>
        </p:nvSpPr>
        <p:spPr>
          <a:xfrm>
            <a:off x="5145000" y="-368434"/>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5" name="Freeform 25"/>
          <p:cNvSpPr/>
          <p:nvPr/>
        </p:nvSpPr>
        <p:spPr>
          <a:xfrm>
            <a:off x="10240361" y="-661047"/>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6" name="Freeform 26"/>
          <p:cNvSpPr/>
          <p:nvPr/>
        </p:nvSpPr>
        <p:spPr>
          <a:xfrm>
            <a:off x="10552140" y="5573348"/>
            <a:ext cx="1585860" cy="1565870"/>
          </a:xfrm>
          <a:custGeom>
            <a:avLst/>
            <a:gdLst/>
            <a:ahLst/>
            <a:cxnLst/>
            <a:rect l="l" t="t" r="r" b="b"/>
            <a:pathLst>
              <a:path w="1585860" h="1565870">
                <a:moveTo>
                  <a:pt x="0" y="0"/>
                </a:moveTo>
                <a:lnTo>
                  <a:pt x="1585860" y="0"/>
                </a:lnTo>
                <a:lnTo>
                  <a:pt x="1585860" y="1565869"/>
                </a:lnTo>
                <a:lnTo>
                  <a:pt x="0" y="1565869"/>
                </a:lnTo>
                <a:lnTo>
                  <a:pt x="0" y="0"/>
                </a:lnTo>
                <a:close/>
              </a:path>
            </a:pathLst>
          </a:custGeom>
          <a:blipFill>
            <a:blip r:embed="rId13"/>
            <a:stretch>
              <a:fillRect/>
            </a:stretch>
          </a:blipFill>
        </p:spPr>
      </p:sp>
      <p:sp>
        <p:nvSpPr>
          <p:cNvPr id="27" name="Freeform 27"/>
          <p:cNvSpPr/>
          <p:nvPr/>
        </p:nvSpPr>
        <p:spPr>
          <a:xfrm>
            <a:off x="176254" y="5813904"/>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8" name="Freeform 28"/>
          <p:cNvSpPr/>
          <p:nvPr/>
        </p:nvSpPr>
        <p:spPr>
          <a:xfrm rot="-10800000">
            <a:off x="11443232" y="4058717"/>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29" name="Freeform 29"/>
          <p:cNvSpPr/>
          <p:nvPr/>
        </p:nvSpPr>
        <p:spPr>
          <a:xfrm>
            <a:off x="7965072" y="5950099"/>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30" name="Freeform 30"/>
          <p:cNvSpPr/>
          <p:nvPr/>
        </p:nvSpPr>
        <p:spPr>
          <a:xfrm>
            <a:off x="2780885" y="1629528"/>
            <a:ext cx="7188206" cy="4320571"/>
          </a:xfrm>
          <a:custGeom>
            <a:avLst/>
            <a:gdLst/>
            <a:ahLst/>
            <a:cxnLst/>
            <a:rect l="l" t="t" r="r" b="b"/>
            <a:pathLst>
              <a:path w="7188206" h="4320571">
                <a:moveTo>
                  <a:pt x="0" y="0"/>
                </a:moveTo>
                <a:lnTo>
                  <a:pt x="7188207" y="0"/>
                </a:lnTo>
                <a:lnTo>
                  <a:pt x="7188207" y="4320571"/>
                </a:lnTo>
                <a:lnTo>
                  <a:pt x="0" y="4320571"/>
                </a:lnTo>
                <a:lnTo>
                  <a:pt x="0" y="0"/>
                </a:lnTo>
                <a:close/>
              </a:path>
            </a:pathLst>
          </a:custGeom>
          <a:blipFill>
            <a:blip r:embed="rId14"/>
            <a:stretch>
              <a:fillRect/>
            </a:stretch>
          </a:blipFill>
        </p:spPr>
      </p:sp>
      <p:sp>
        <p:nvSpPr>
          <p:cNvPr id="31" name="TextBox 31"/>
          <p:cNvSpPr txBox="1"/>
          <p:nvPr/>
        </p:nvSpPr>
        <p:spPr>
          <a:xfrm>
            <a:off x="1250420" y="366876"/>
            <a:ext cx="6955856" cy="2436116"/>
          </a:xfrm>
          <a:prstGeom prst="rect">
            <a:avLst/>
          </a:prstGeom>
        </p:spPr>
        <p:txBody>
          <a:bodyPr wrap="square" lIns="0" tIns="0" rIns="0" bIns="0" rtlCol="0" anchor="t">
            <a:spAutoFit/>
          </a:bodyPr>
          <a:lstStyle/>
          <a:p>
            <a:pPr algn="l">
              <a:lnSpc>
                <a:spcPts val="3219"/>
              </a:lnSpc>
              <a:spcBef>
                <a:spcPct val="0"/>
              </a:spcBef>
            </a:pPr>
            <a:r>
              <a:rPr lang="en-US" sz="2299" b="1" dirty="0">
                <a:solidFill>
                  <a:srgbClr val="000000"/>
                </a:solidFill>
                <a:latin typeface="Source Han Sans JP Bold"/>
                <a:ea typeface="Source Han Sans JP Bold"/>
                <a:cs typeface="Source Han Sans JP Bold"/>
                <a:sym typeface="Source Han Sans JP Bold"/>
              </a:rPr>
              <a:t> ２絵本について </a:t>
            </a:r>
            <a:r>
              <a:rPr lang="en-US" sz="2299" b="1" dirty="0" err="1">
                <a:solidFill>
                  <a:srgbClr val="000000"/>
                </a:solidFill>
                <a:latin typeface="Source Han Sans JP Bold"/>
                <a:ea typeface="Source Han Sans JP Bold"/>
                <a:cs typeface="Source Han Sans JP Bold"/>
                <a:sym typeface="Source Han Sans JP Bold"/>
              </a:rPr>
              <a:t>お子さんの反応はいかがでしたか</a:t>
            </a:r>
            <a:r>
              <a:rPr lang="en-US" sz="2299" b="1" dirty="0">
                <a:solidFill>
                  <a:srgbClr val="000000"/>
                </a:solidFill>
                <a:latin typeface="Source Han Sans JP Bold"/>
                <a:ea typeface="Source Han Sans JP Bold"/>
                <a:cs typeface="Source Han Sans JP Bold"/>
                <a:sym typeface="Source Han Sans JP Bold"/>
              </a:rPr>
              <a:t>？</a:t>
            </a:r>
          </a:p>
          <a:p>
            <a:pPr algn="l">
              <a:lnSpc>
                <a:spcPts val="3219"/>
              </a:lnSpc>
              <a:spcBef>
                <a:spcPct val="0"/>
              </a:spcBef>
            </a:pPr>
            <a:r>
              <a:rPr lang="en-US" sz="2299" b="1" dirty="0">
                <a:solidFill>
                  <a:srgbClr val="000000"/>
                </a:solidFill>
                <a:latin typeface="Source Han Sans JP Bold"/>
                <a:ea typeface="Source Han Sans JP Bold"/>
                <a:cs typeface="Source Han Sans JP Bold"/>
                <a:sym typeface="Source Han Sans JP Bold"/>
              </a:rPr>
              <a:t>（複数回答の方がいるため４４より多い）</a:t>
            </a:r>
          </a:p>
          <a:p>
            <a:pPr algn="l">
              <a:lnSpc>
                <a:spcPts val="3219"/>
              </a:lnSpc>
              <a:spcBef>
                <a:spcPct val="0"/>
              </a:spcBef>
            </a:pPr>
            <a:endParaRPr lang="en-US" sz="2299" b="1" dirty="0">
              <a:solidFill>
                <a:srgbClr val="000000"/>
              </a:solidFill>
              <a:latin typeface="Source Han Sans JP Bold"/>
              <a:ea typeface="Source Han Sans JP Bold"/>
              <a:cs typeface="Source Han Sans JP Bold"/>
              <a:sym typeface="Source Han Sans JP Bold"/>
            </a:endParaRPr>
          </a:p>
          <a:p>
            <a:pPr algn="l">
              <a:lnSpc>
                <a:spcPts val="3219"/>
              </a:lnSpc>
              <a:spcBef>
                <a:spcPct val="0"/>
              </a:spcBef>
            </a:pPr>
            <a:endParaRPr lang="en-US" sz="2299" b="1" dirty="0">
              <a:solidFill>
                <a:srgbClr val="000000"/>
              </a:solidFill>
              <a:latin typeface="Source Han Sans JP Bold"/>
              <a:ea typeface="Source Han Sans JP Bold"/>
              <a:cs typeface="Source Han Sans JP Bold"/>
              <a:sym typeface="Source Han Sans JP Bold"/>
            </a:endParaRPr>
          </a:p>
          <a:p>
            <a:pPr algn="l">
              <a:lnSpc>
                <a:spcPts val="3219"/>
              </a:lnSpc>
              <a:spcBef>
                <a:spcPct val="0"/>
              </a:spcBef>
            </a:pPr>
            <a:r>
              <a:rPr lang="en-US" sz="2299" b="1" dirty="0">
                <a:solidFill>
                  <a:srgbClr val="000000"/>
                </a:solidFill>
                <a:latin typeface="Source Han Sans JP Bold"/>
                <a:ea typeface="Source Han Sans JP Bold"/>
                <a:cs typeface="Source Han Sans JP Bold"/>
                <a:sym typeface="Source Han Sans JP Bold"/>
              </a:rPr>
              <a:t> </a:t>
            </a:r>
          </a:p>
          <a:p>
            <a:pPr algn="l">
              <a:lnSpc>
                <a:spcPts val="3219"/>
              </a:lnSpc>
              <a:spcBef>
                <a:spcPct val="0"/>
              </a:spcBef>
            </a:pPr>
            <a:r>
              <a:rPr lang="en-US" sz="2299" b="1" dirty="0">
                <a:solidFill>
                  <a:srgbClr val="000000"/>
                </a:solidFill>
                <a:latin typeface="Source Han Sans JP Bold"/>
                <a:ea typeface="Source Han Sans JP Bold"/>
                <a:cs typeface="Source Han Sans JP Bold"/>
                <a:sym typeface="Source Han Sans JP Bold"/>
              </a:rPr>
              <a: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43209"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60500"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4664209"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7167918"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9818519" y="-1606248"/>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7" name="Freeform 7"/>
          <p:cNvSpPr/>
          <p:nvPr/>
        </p:nvSpPr>
        <p:spPr>
          <a:xfrm>
            <a:off x="-583852"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2074741" y="5870316"/>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Freeform 9"/>
          <p:cNvSpPr/>
          <p:nvPr/>
        </p:nvSpPr>
        <p:spPr>
          <a:xfrm>
            <a:off x="4664209"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0" name="Freeform 10"/>
          <p:cNvSpPr/>
          <p:nvPr/>
        </p:nvSpPr>
        <p:spPr>
          <a:xfrm>
            <a:off x="7288240"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p:cNvSpPr/>
          <p:nvPr/>
        </p:nvSpPr>
        <p:spPr>
          <a:xfrm>
            <a:off x="9912270"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1492780" y="331058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a:off x="-1552616" y="84561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a:off x="10882668" y="84561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5" name="Freeform 15"/>
          <p:cNvSpPr/>
          <p:nvPr/>
        </p:nvSpPr>
        <p:spPr>
          <a:xfrm>
            <a:off x="11033291" y="331058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a:off x="-489747" y="3915592"/>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17" name="Freeform 17"/>
          <p:cNvSpPr/>
          <p:nvPr/>
        </p:nvSpPr>
        <p:spPr>
          <a:xfrm>
            <a:off x="-601787" y="1468735"/>
            <a:ext cx="1389535" cy="1574463"/>
          </a:xfrm>
          <a:custGeom>
            <a:avLst/>
            <a:gdLst/>
            <a:ahLst/>
            <a:cxnLst/>
            <a:rect l="l" t="t" r="r" b="b"/>
            <a:pathLst>
              <a:path w="1389535" h="1574463">
                <a:moveTo>
                  <a:pt x="0" y="0"/>
                </a:moveTo>
                <a:lnTo>
                  <a:pt x="1389535" y="0"/>
                </a:lnTo>
                <a:lnTo>
                  <a:pt x="1389535" y="1574463"/>
                </a:lnTo>
                <a:lnTo>
                  <a:pt x="0" y="1574463"/>
                </a:lnTo>
                <a:lnTo>
                  <a:pt x="0" y="0"/>
                </a:lnTo>
                <a:close/>
              </a:path>
            </a:pathLst>
          </a:custGeom>
          <a:blipFill>
            <a:blip r:embed="rId12"/>
            <a:stretch>
              <a:fillRect/>
            </a:stretch>
          </a:blipFill>
        </p:spPr>
      </p:sp>
      <p:sp>
        <p:nvSpPr>
          <p:cNvPr id="18" name="Freeform 18"/>
          <p:cNvSpPr/>
          <p:nvPr/>
        </p:nvSpPr>
        <p:spPr>
          <a:xfrm>
            <a:off x="205021" y="-174164"/>
            <a:ext cx="1585860" cy="1565870"/>
          </a:xfrm>
          <a:custGeom>
            <a:avLst/>
            <a:gdLst/>
            <a:ahLst/>
            <a:cxnLst/>
            <a:rect l="l" t="t" r="r" b="b"/>
            <a:pathLst>
              <a:path w="1585860" h="1565870">
                <a:moveTo>
                  <a:pt x="0" y="0"/>
                </a:moveTo>
                <a:lnTo>
                  <a:pt x="1585859" y="0"/>
                </a:lnTo>
                <a:lnTo>
                  <a:pt x="1585859" y="1565870"/>
                </a:lnTo>
                <a:lnTo>
                  <a:pt x="0" y="1565870"/>
                </a:lnTo>
                <a:lnTo>
                  <a:pt x="0" y="0"/>
                </a:lnTo>
                <a:close/>
              </a:path>
            </a:pathLst>
          </a:custGeom>
          <a:blipFill>
            <a:blip r:embed="rId13"/>
            <a:stretch>
              <a:fillRect/>
            </a:stretch>
          </a:blipFill>
        </p:spPr>
      </p:sp>
      <p:sp>
        <p:nvSpPr>
          <p:cNvPr id="19" name="Freeform 19"/>
          <p:cNvSpPr/>
          <p:nvPr/>
        </p:nvSpPr>
        <p:spPr>
          <a:xfrm>
            <a:off x="2639155" y="-355033"/>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0" name="Freeform 20"/>
          <p:cNvSpPr/>
          <p:nvPr/>
        </p:nvSpPr>
        <p:spPr>
          <a:xfrm>
            <a:off x="5582059" y="5809831"/>
            <a:ext cx="1585860" cy="1565870"/>
          </a:xfrm>
          <a:custGeom>
            <a:avLst/>
            <a:gdLst/>
            <a:ahLst/>
            <a:cxnLst/>
            <a:rect l="l" t="t" r="r" b="b"/>
            <a:pathLst>
              <a:path w="1585860" h="1565870">
                <a:moveTo>
                  <a:pt x="0" y="0"/>
                </a:moveTo>
                <a:lnTo>
                  <a:pt x="1585859" y="0"/>
                </a:lnTo>
                <a:lnTo>
                  <a:pt x="1585859" y="1565870"/>
                </a:lnTo>
                <a:lnTo>
                  <a:pt x="0" y="1565870"/>
                </a:lnTo>
                <a:lnTo>
                  <a:pt x="0" y="0"/>
                </a:lnTo>
                <a:close/>
              </a:path>
            </a:pathLst>
          </a:custGeom>
          <a:blipFill>
            <a:blip r:embed="rId13"/>
            <a:stretch>
              <a:fillRect/>
            </a:stretch>
          </a:blipFill>
        </p:spPr>
      </p:sp>
      <p:sp>
        <p:nvSpPr>
          <p:cNvPr id="21" name="Freeform 21"/>
          <p:cNvSpPr/>
          <p:nvPr/>
        </p:nvSpPr>
        <p:spPr>
          <a:xfrm>
            <a:off x="11104864" y="1720501"/>
            <a:ext cx="1167340" cy="1322696"/>
          </a:xfrm>
          <a:custGeom>
            <a:avLst/>
            <a:gdLst/>
            <a:ahLst/>
            <a:cxnLst/>
            <a:rect l="l" t="t" r="r" b="b"/>
            <a:pathLst>
              <a:path w="1167340" h="1322696">
                <a:moveTo>
                  <a:pt x="0" y="0"/>
                </a:moveTo>
                <a:lnTo>
                  <a:pt x="1167340" y="0"/>
                </a:lnTo>
                <a:lnTo>
                  <a:pt x="1167340" y="1322697"/>
                </a:lnTo>
                <a:lnTo>
                  <a:pt x="0" y="1322697"/>
                </a:lnTo>
                <a:lnTo>
                  <a:pt x="0" y="0"/>
                </a:lnTo>
                <a:close/>
              </a:path>
            </a:pathLst>
          </a:custGeom>
          <a:blipFill>
            <a:blip r:embed="rId12"/>
            <a:stretch>
              <a:fillRect/>
            </a:stretch>
          </a:blipFill>
        </p:spPr>
      </p:sp>
      <p:sp>
        <p:nvSpPr>
          <p:cNvPr id="22" name="Freeform 22"/>
          <p:cNvSpPr/>
          <p:nvPr/>
        </p:nvSpPr>
        <p:spPr>
          <a:xfrm>
            <a:off x="2823824" y="5734082"/>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23" name="Freeform 23"/>
          <p:cNvSpPr/>
          <p:nvPr/>
        </p:nvSpPr>
        <p:spPr>
          <a:xfrm>
            <a:off x="8078273" y="-67180"/>
            <a:ext cx="1062701" cy="1204131"/>
          </a:xfrm>
          <a:custGeom>
            <a:avLst/>
            <a:gdLst/>
            <a:ahLst/>
            <a:cxnLst/>
            <a:rect l="l" t="t" r="r" b="b"/>
            <a:pathLst>
              <a:path w="1062701" h="1204131">
                <a:moveTo>
                  <a:pt x="0" y="0"/>
                </a:moveTo>
                <a:lnTo>
                  <a:pt x="1062700" y="0"/>
                </a:lnTo>
                <a:lnTo>
                  <a:pt x="1062700" y="1204132"/>
                </a:lnTo>
                <a:lnTo>
                  <a:pt x="0" y="1204132"/>
                </a:lnTo>
                <a:lnTo>
                  <a:pt x="0" y="0"/>
                </a:lnTo>
                <a:close/>
              </a:path>
            </a:pathLst>
          </a:custGeom>
          <a:blipFill>
            <a:blip r:embed="rId12"/>
            <a:stretch>
              <a:fillRect/>
            </a:stretch>
          </a:blipFill>
        </p:spPr>
      </p:sp>
      <p:sp>
        <p:nvSpPr>
          <p:cNvPr id="24" name="Freeform 24"/>
          <p:cNvSpPr/>
          <p:nvPr/>
        </p:nvSpPr>
        <p:spPr>
          <a:xfrm>
            <a:off x="5145000" y="-368434"/>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5" name="Freeform 25"/>
          <p:cNvSpPr/>
          <p:nvPr/>
        </p:nvSpPr>
        <p:spPr>
          <a:xfrm>
            <a:off x="10240361" y="-661047"/>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6" name="Freeform 26"/>
          <p:cNvSpPr/>
          <p:nvPr/>
        </p:nvSpPr>
        <p:spPr>
          <a:xfrm>
            <a:off x="10552140" y="5573348"/>
            <a:ext cx="1585860" cy="1565870"/>
          </a:xfrm>
          <a:custGeom>
            <a:avLst/>
            <a:gdLst/>
            <a:ahLst/>
            <a:cxnLst/>
            <a:rect l="l" t="t" r="r" b="b"/>
            <a:pathLst>
              <a:path w="1585860" h="1565870">
                <a:moveTo>
                  <a:pt x="0" y="0"/>
                </a:moveTo>
                <a:lnTo>
                  <a:pt x="1585860" y="0"/>
                </a:lnTo>
                <a:lnTo>
                  <a:pt x="1585860" y="1565869"/>
                </a:lnTo>
                <a:lnTo>
                  <a:pt x="0" y="1565869"/>
                </a:lnTo>
                <a:lnTo>
                  <a:pt x="0" y="0"/>
                </a:lnTo>
                <a:close/>
              </a:path>
            </a:pathLst>
          </a:custGeom>
          <a:blipFill>
            <a:blip r:embed="rId13"/>
            <a:stretch>
              <a:fillRect/>
            </a:stretch>
          </a:blipFill>
        </p:spPr>
      </p:sp>
      <p:sp>
        <p:nvSpPr>
          <p:cNvPr id="27" name="Freeform 27"/>
          <p:cNvSpPr/>
          <p:nvPr/>
        </p:nvSpPr>
        <p:spPr>
          <a:xfrm>
            <a:off x="176254" y="5813904"/>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8" name="Freeform 28"/>
          <p:cNvSpPr/>
          <p:nvPr/>
        </p:nvSpPr>
        <p:spPr>
          <a:xfrm rot="-10800000">
            <a:off x="11443232" y="4058717"/>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29" name="Freeform 29"/>
          <p:cNvSpPr/>
          <p:nvPr/>
        </p:nvSpPr>
        <p:spPr>
          <a:xfrm>
            <a:off x="7965072" y="5950099"/>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30" name="Freeform 30"/>
          <p:cNvSpPr/>
          <p:nvPr/>
        </p:nvSpPr>
        <p:spPr>
          <a:xfrm>
            <a:off x="2780885" y="1629528"/>
            <a:ext cx="7188206" cy="4320571"/>
          </a:xfrm>
          <a:custGeom>
            <a:avLst/>
            <a:gdLst/>
            <a:ahLst/>
            <a:cxnLst/>
            <a:rect l="l" t="t" r="r" b="b"/>
            <a:pathLst>
              <a:path w="7188206" h="4320571">
                <a:moveTo>
                  <a:pt x="0" y="0"/>
                </a:moveTo>
                <a:lnTo>
                  <a:pt x="7188207" y="0"/>
                </a:lnTo>
                <a:lnTo>
                  <a:pt x="7188207" y="4320571"/>
                </a:lnTo>
                <a:lnTo>
                  <a:pt x="0" y="4320571"/>
                </a:lnTo>
                <a:lnTo>
                  <a:pt x="0" y="0"/>
                </a:lnTo>
                <a:close/>
              </a:path>
            </a:pathLst>
          </a:custGeom>
          <a:blipFill>
            <a:blip r:embed="rId14"/>
            <a:stretch>
              <a:fillRect/>
            </a:stretch>
          </a:blipFill>
        </p:spPr>
      </p:sp>
      <p:sp>
        <p:nvSpPr>
          <p:cNvPr id="31" name="TextBox 31"/>
          <p:cNvSpPr txBox="1"/>
          <p:nvPr/>
        </p:nvSpPr>
        <p:spPr>
          <a:xfrm>
            <a:off x="817554" y="296544"/>
            <a:ext cx="4516446" cy="389256"/>
          </a:xfrm>
          <a:prstGeom prst="rect">
            <a:avLst/>
          </a:prstGeom>
        </p:spPr>
        <p:txBody>
          <a:bodyPr wrap="square" lIns="0" tIns="0" rIns="0" bIns="0" rtlCol="0" anchor="t">
            <a:spAutoFit/>
          </a:bodyPr>
          <a:lstStyle/>
          <a:p>
            <a:pPr algn="ctr">
              <a:lnSpc>
                <a:spcPts val="3219"/>
              </a:lnSpc>
              <a:spcBef>
                <a:spcPct val="0"/>
              </a:spcBef>
            </a:pPr>
            <a:r>
              <a:rPr lang="en-US" sz="2299" b="1" dirty="0">
                <a:solidFill>
                  <a:srgbClr val="000000"/>
                </a:solidFill>
                <a:latin typeface="Source Han Sans JP Bold"/>
                <a:ea typeface="Source Han Sans JP Bold"/>
                <a:cs typeface="Source Han Sans JP Bold"/>
                <a:sym typeface="Source Han Sans JP Bold"/>
              </a:rPr>
              <a:t>3 </a:t>
            </a:r>
            <a:r>
              <a:rPr lang="en-US" sz="2299" b="1" dirty="0" err="1">
                <a:solidFill>
                  <a:srgbClr val="000000"/>
                </a:solidFill>
                <a:latin typeface="Source Han Sans JP Bold"/>
                <a:ea typeface="Source Han Sans JP Bold"/>
                <a:cs typeface="Source Han Sans JP Bold"/>
                <a:sym typeface="Source Han Sans JP Bold"/>
              </a:rPr>
              <a:t>次回も参加したいと思いますか</a:t>
            </a:r>
            <a:endParaRPr lang="en-US" sz="2299" b="1" dirty="0">
              <a:solidFill>
                <a:srgbClr val="000000"/>
              </a:solidFill>
              <a:latin typeface="Source Han Sans JP Bold"/>
              <a:ea typeface="Source Han Sans JP Bold"/>
              <a:cs typeface="Source Han Sans JP Bold"/>
              <a:sym typeface="Source Han Sans JP Bo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43209"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60500"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4664209"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7167918"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9818519" y="-1606248"/>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7" name="Freeform 7"/>
          <p:cNvSpPr/>
          <p:nvPr/>
        </p:nvSpPr>
        <p:spPr>
          <a:xfrm>
            <a:off x="-583852"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2074741" y="5870316"/>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Freeform 9"/>
          <p:cNvSpPr/>
          <p:nvPr/>
        </p:nvSpPr>
        <p:spPr>
          <a:xfrm>
            <a:off x="4664209"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0" name="Freeform 10"/>
          <p:cNvSpPr/>
          <p:nvPr/>
        </p:nvSpPr>
        <p:spPr>
          <a:xfrm>
            <a:off x="7288240"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p:cNvSpPr/>
          <p:nvPr/>
        </p:nvSpPr>
        <p:spPr>
          <a:xfrm>
            <a:off x="9912270"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1492780" y="331058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a:off x="-1552616" y="84561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a:off x="10882668" y="84561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5" name="Freeform 15"/>
          <p:cNvSpPr/>
          <p:nvPr/>
        </p:nvSpPr>
        <p:spPr>
          <a:xfrm>
            <a:off x="11033291" y="331058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a:off x="-489747" y="3915592"/>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17" name="Freeform 17"/>
          <p:cNvSpPr/>
          <p:nvPr/>
        </p:nvSpPr>
        <p:spPr>
          <a:xfrm>
            <a:off x="-601787" y="1468735"/>
            <a:ext cx="1389535" cy="1574463"/>
          </a:xfrm>
          <a:custGeom>
            <a:avLst/>
            <a:gdLst/>
            <a:ahLst/>
            <a:cxnLst/>
            <a:rect l="l" t="t" r="r" b="b"/>
            <a:pathLst>
              <a:path w="1389535" h="1574463">
                <a:moveTo>
                  <a:pt x="0" y="0"/>
                </a:moveTo>
                <a:lnTo>
                  <a:pt x="1389535" y="0"/>
                </a:lnTo>
                <a:lnTo>
                  <a:pt x="1389535" y="1574463"/>
                </a:lnTo>
                <a:lnTo>
                  <a:pt x="0" y="1574463"/>
                </a:lnTo>
                <a:lnTo>
                  <a:pt x="0" y="0"/>
                </a:lnTo>
                <a:close/>
              </a:path>
            </a:pathLst>
          </a:custGeom>
          <a:blipFill>
            <a:blip r:embed="rId12"/>
            <a:stretch>
              <a:fillRect/>
            </a:stretch>
          </a:blipFill>
        </p:spPr>
      </p:sp>
      <p:sp>
        <p:nvSpPr>
          <p:cNvPr id="18" name="Freeform 18"/>
          <p:cNvSpPr/>
          <p:nvPr/>
        </p:nvSpPr>
        <p:spPr>
          <a:xfrm>
            <a:off x="205021" y="-174164"/>
            <a:ext cx="1585860" cy="1565870"/>
          </a:xfrm>
          <a:custGeom>
            <a:avLst/>
            <a:gdLst/>
            <a:ahLst/>
            <a:cxnLst/>
            <a:rect l="l" t="t" r="r" b="b"/>
            <a:pathLst>
              <a:path w="1585860" h="1565870">
                <a:moveTo>
                  <a:pt x="0" y="0"/>
                </a:moveTo>
                <a:lnTo>
                  <a:pt x="1585859" y="0"/>
                </a:lnTo>
                <a:lnTo>
                  <a:pt x="1585859" y="1565870"/>
                </a:lnTo>
                <a:lnTo>
                  <a:pt x="0" y="1565870"/>
                </a:lnTo>
                <a:lnTo>
                  <a:pt x="0" y="0"/>
                </a:lnTo>
                <a:close/>
              </a:path>
            </a:pathLst>
          </a:custGeom>
          <a:blipFill>
            <a:blip r:embed="rId13"/>
            <a:stretch>
              <a:fillRect/>
            </a:stretch>
          </a:blipFill>
        </p:spPr>
      </p:sp>
      <p:sp>
        <p:nvSpPr>
          <p:cNvPr id="19" name="Freeform 19"/>
          <p:cNvSpPr/>
          <p:nvPr/>
        </p:nvSpPr>
        <p:spPr>
          <a:xfrm>
            <a:off x="2639155" y="-355033"/>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0" name="Freeform 20"/>
          <p:cNvSpPr/>
          <p:nvPr/>
        </p:nvSpPr>
        <p:spPr>
          <a:xfrm>
            <a:off x="5582059" y="5809831"/>
            <a:ext cx="1585860" cy="1565870"/>
          </a:xfrm>
          <a:custGeom>
            <a:avLst/>
            <a:gdLst/>
            <a:ahLst/>
            <a:cxnLst/>
            <a:rect l="l" t="t" r="r" b="b"/>
            <a:pathLst>
              <a:path w="1585860" h="1565870">
                <a:moveTo>
                  <a:pt x="0" y="0"/>
                </a:moveTo>
                <a:lnTo>
                  <a:pt x="1585859" y="0"/>
                </a:lnTo>
                <a:lnTo>
                  <a:pt x="1585859" y="1565870"/>
                </a:lnTo>
                <a:lnTo>
                  <a:pt x="0" y="1565870"/>
                </a:lnTo>
                <a:lnTo>
                  <a:pt x="0" y="0"/>
                </a:lnTo>
                <a:close/>
              </a:path>
            </a:pathLst>
          </a:custGeom>
          <a:blipFill>
            <a:blip r:embed="rId13"/>
            <a:stretch>
              <a:fillRect/>
            </a:stretch>
          </a:blipFill>
        </p:spPr>
      </p:sp>
      <p:sp>
        <p:nvSpPr>
          <p:cNvPr id="21" name="Freeform 21"/>
          <p:cNvSpPr/>
          <p:nvPr/>
        </p:nvSpPr>
        <p:spPr>
          <a:xfrm>
            <a:off x="11104864" y="1720501"/>
            <a:ext cx="1167340" cy="1322696"/>
          </a:xfrm>
          <a:custGeom>
            <a:avLst/>
            <a:gdLst/>
            <a:ahLst/>
            <a:cxnLst/>
            <a:rect l="l" t="t" r="r" b="b"/>
            <a:pathLst>
              <a:path w="1167340" h="1322696">
                <a:moveTo>
                  <a:pt x="0" y="0"/>
                </a:moveTo>
                <a:lnTo>
                  <a:pt x="1167340" y="0"/>
                </a:lnTo>
                <a:lnTo>
                  <a:pt x="1167340" y="1322697"/>
                </a:lnTo>
                <a:lnTo>
                  <a:pt x="0" y="1322697"/>
                </a:lnTo>
                <a:lnTo>
                  <a:pt x="0" y="0"/>
                </a:lnTo>
                <a:close/>
              </a:path>
            </a:pathLst>
          </a:custGeom>
          <a:blipFill>
            <a:blip r:embed="rId12"/>
            <a:stretch>
              <a:fillRect/>
            </a:stretch>
          </a:blipFill>
        </p:spPr>
      </p:sp>
      <p:sp>
        <p:nvSpPr>
          <p:cNvPr id="22" name="Freeform 22"/>
          <p:cNvSpPr/>
          <p:nvPr/>
        </p:nvSpPr>
        <p:spPr>
          <a:xfrm>
            <a:off x="2823824" y="5734082"/>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23" name="Freeform 23"/>
          <p:cNvSpPr/>
          <p:nvPr/>
        </p:nvSpPr>
        <p:spPr>
          <a:xfrm>
            <a:off x="8078273" y="-67180"/>
            <a:ext cx="1062701" cy="1204131"/>
          </a:xfrm>
          <a:custGeom>
            <a:avLst/>
            <a:gdLst/>
            <a:ahLst/>
            <a:cxnLst/>
            <a:rect l="l" t="t" r="r" b="b"/>
            <a:pathLst>
              <a:path w="1062701" h="1204131">
                <a:moveTo>
                  <a:pt x="0" y="0"/>
                </a:moveTo>
                <a:lnTo>
                  <a:pt x="1062700" y="0"/>
                </a:lnTo>
                <a:lnTo>
                  <a:pt x="1062700" y="1204132"/>
                </a:lnTo>
                <a:lnTo>
                  <a:pt x="0" y="1204132"/>
                </a:lnTo>
                <a:lnTo>
                  <a:pt x="0" y="0"/>
                </a:lnTo>
                <a:close/>
              </a:path>
            </a:pathLst>
          </a:custGeom>
          <a:blipFill>
            <a:blip r:embed="rId12"/>
            <a:stretch>
              <a:fillRect/>
            </a:stretch>
          </a:blipFill>
        </p:spPr>
      </p:sp>
      <p:sp>
        <p:nvSpPr>
          <p:cNvPr id="24" name="Freeform 24"/>
          <p:cNvSpPr/>
          <p:nvPr/>
        </p:nvSpPr>
        <p:spPr>
          <a:xfrm>
            <a:off x="5145000" y="-368434"/>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5" name="Freeform 25"/>
          <p:cNvSpPr/>
          <p:nvPr/>
        </p:nvSpPr>
        <p:spPr>
          <a:xfrm>
            <a:off x="10240361" y="-661047"/>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6" name="Freeform 26"/>
          <p:cNvSpPr/>
          <p:nvPr/>
        </p:nvSpPr>
        <p:spPr>
          <a:xfrm>
            <a:off x="10552140" y="5573348"/>
            <a:ext cx="1585860" cy="1565870"/>
          </a:xfrm>
          <a:custGeom>
            <a:avLst/>
            <a:gdLst/>
            <a:ahLst/>
            <a:cxnLst/>
            <a:rect l="l" t="t" r="r" b="b"/>
            <a:pathLst>
              <a:path w="1585860" h="1565870">
                <a:moveTo>
                  <a:pt x="0" y="0"/>
                </a:moveTo>
                <a:lnTo>
                  <a:pt x="1585860" y="0"/>
                </a:lnTo>
                <a:lnTo>
                  <a:pt x="1585860" y="1565869"/>
                </a:lnTo>
                <a:lnTo>
                  <a:pt x="0" y="1565869"/>
                </a:lnTo>
                <a:lnTo>
                  <a:pt x="0" y="0"/>
                </a:lnTo>
                <a:close/>
              </a:path>
            </a:pathLst>
          </a:custGeom>
          <a:blipFill>
            <a:blip r:embed="rId13"/>
            <a:stretch>
              <a:fillRect/>
            </a:stretch>
          </a:blipFill>
        </p:spPr>
      </p:sp>
      <p:sp>
        <p:nvSpPr>
          <p:cNvPr id="27" name="Freeform 27"/>
          <p:cNvSpPr/>
          <p:nvPr/>
        </p:nvSpPr>
        <p:spPr>
          <a:xfrm>
            <a:off x="176254" y="5813904"/>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8" name="Freeform 28"/>
          <p:cNvSpPr/>
          <p:nvPr/>
        </p:nvSpPr>
        <p:spPr>
          <a:xfrm rot="-10800000">
            <a:off x="11443232" y="4058717"/>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29" name="Freeform 29"/>
          <p:cNvSpPr/>
          <p:nvPr/>
        </p:nvSpPr>
        <p:spPr>
          <a:xfrm>
            <a:off x="7965072" y="5950099"/>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30" name="TextBox 30"/>
          <p:cNvSpPr txBox="1"/>
          <p:nvPr/>
        </p:nvSpPr>
        <p:spPr>
          <a:xfrm>
            <a:off x="388696" y="877473"/>
            <a:ext cx="11506320" cy="5446812"/>
          </a:xfrm>
          <a:prstGeom prst="rect">
            <a:avLst/>
          </a:prstGeom>
        </p:spPr>
        <p:txBody>
          <a:bodyPr lIns="0" tIns="0" rIns="0" bIns="0" rtlCol="0" anchor="t">
            <a:spAutoFit/>
          </a:bodyPr>
          <a:lstStyle/>
          <a:p>
            <a:pPr algn="l">
              <a:lnSpc>
                <a:spcPts val="4199"/>
              </a:lnSpc>
              <a:spcBef>
                <a:spcPct val="0"/>
              </a:spcBef>
            </a:pPr>
            <a:r>
              <a:rPr lang="en-US" sz="2999" b="1" dirty="0" err="1">
                <a:solidFill>
                  <a:srgbClr val="000000"/>
                </a:solidFill>
                <a:latin typeface="Source Han Sans JP Bold"/>
                <a:ea typeface="Source Han Sans JP Bold"/>
                <a:cs typeface="Source Han Sans JP Bold"/>
                <a:sym typeface="Source Han Sans JP Bold"/>
              </a:rPr>
              <a:t>このことから</a:t>
            </a:r>
            <a:r>
              <a:rPr lang="en-US" sz="2999" b="1" dirty="0">
                <a:solidFill>
                  <a:srgbClr val="000000"/>
                </a:solidFill>
                <a:latin typeface="Source Han Sans JP Bold"/>
                <a:ea typeface="Source Han Sans JP Bold"/>
                <a:cs typeface="Source Han Sans JP Bold"/>
                <a:sym typeface="Source Han Sans JP Bold"/>
              </a:rPr>
              <a:t> </a:t>
            </a:r>
          </a:p>
          <a:p>
            <a:pPr algn="l">
              <a:lnSpc>
                <a:spcPts val="3499"/>
              </a:lnSpc>
              <a:spcBef>
                <a:spcPct val="0"/>
              </a:spcBef>
            </a:pPr>
            <a:endParaRPr lang="en-US" sz="2999" b="1" dirty="0">
              <a:solidFill>
                <a:srgbClr val="000000"/>
              </a:solidFill>
              <a:latin typeface="Source Han Sans JP Bold"/>
              <a:ea typeface="Source Han Sans JP Bold"/>
              <a:cs typeface="Source Han Sans JP Bold"/>
              <a:sym typeface="Source Han Sans JP Bold"/>
            </a:endParaRPr>
          </a:p>
          <a:p>
            <a:pPr algn="l">
              <a:lnSpc>
                <a:spcPts val="3499"/>
              </a:lnSpc>
              <a:spcBef>
                <a:spcPct val="0"/>
              </a:spcBef>
            </a:pPr>
            <a:r>
              <a:rPr lang="en-US" sz="2499" b="1" dirty="0">
                <a:solidFill>
                  <a:srgbClr val="000000"/>
                </a:solidFill>
                <a:latin typeface="Source Han Sans JP Bold"/>
                <a:ea typeface="Source Han Sans JP Bold"/>
                <a:cs typeface="Source Han Sans JP Bold"/>
                <a:sym typeface="Source Han Sans JP Bold"/>
              </a:rPr>
              <a:t>・</a:t>
            </a:r>
            <a:r>
              <a:rPr lang="en-US" sz="2499" b="1" dirty="0" err="1">
                <a:solidFill>
                  <a:srgbClr val="000000"/>
                </a:solidFill>
                <a:latin typeface="Source Han Sans JP Bold"/>
                <a:ea typeface="Source Han Sans JP Bold"/>
                <a:cs typeface="Source Han Sans JP Bold"/>
                <a:sym typeface="Source Han Sans JP Bold"/>
              </a:rPr>
              <a:t>初めてのご参加の方は緊張してこの場所にいらっしゃっている</a:t>
            </a:r>
            <a:endParaRPr lang="en-US" sz="2499" b="1" dirty="0">
              <a:solidFill>
                <a:srgbClr val="000000"/>
              </a:solidFill>
              <a:latin typeface="Source Han Sans JP Bold"/>
              <a:ea typeface="Source Han Sans JP Bold"/>
              <a:cs typeface="Source Han Sans JP Bold"/>
              <a:sym typeface="Source Han Sans JP Bold"/>
            </a:endParaRPr>
          </a:p>
          <a:p>
            <a:pPr algn="l">
              <a:lnSpc>
                <a:spcPts val="3499"/>
              </a:lnSpc>
              <a:spcBef>
                <a:spcPct val="0"/>
              </a:spcBef>
            </a:pPr>
            <a:r>
              <a:rPr lang="en-US" sz="2499" b="1" dirty="0">
                <a:solidFill>
                  <a:srgbClr val="000000"/>
                </a:solidFill>
                <a:latin typeface="Source Han Sans JP Bold"/>
                <a:ea typeface="Source Han Sans JP Bold"/>
                <a:cs typeface="Source Han Sans JP Bold"/>
                <a:sym typeface="Source Han Sans JP Bold"/>
              </a:rPr>
              <a:t>・</a:t>
            </a:r>
            <a:r>
              <a:rPr lang="en-US" sz="2499" b="1" dirty="0" err="1">
                <a:solidFill>
                  <a:srgbClr val="000000"/>
                </a:solidFill>
                <a:latin typeface="Source Han Sans JP Bold"/>
                <a:ea typeface="Source Han Sans JP Bold"/>
                <a:cs typeface="Source Han Sans JP Bold"/>
                <a:sym typeface="Source Han Sans JP Bold"/>
              </a:rPr>
              <a:t>不安や疑問に柔らかい言葉で語りかけるようにおはなしする</a:t>
            </a:r>
            <a:endParaRPr lang="en-US" sz="2499" b="1" dirty="0">
              <a:solidFill>
                <a:srgbClr val="000000"/>
              </a:solidFill>
              <a:latin typeface="Source Han Sans JP Bold"/>
              <a:ea typeface="Source Han Sans JP Bold"/>
              <a:cs typeface="Source Han Sans JP Bold"/>
              <a:sym typeface="Source Han Sans JP Bold"/>
            </a:endParaRPr>
          </a:p>
          <a:p>
            <a:pPr algn="l">
              <a:lnSpc>
                <a:spcPts val="3499"/>
              </a:lnSpc>
              <a:spcBef>
                <a:spcPct val="0"/>
              </a:spcBef>
            </a:pPr>
            <a:r>
              <a:rPr lang="en-US" sz="2499" b="1" dirty="0">
                <a:solidFill>
                  <a:srgbClr val="000000"/>
                </a:solidFill>
                <a:latin typeface="Source Han Sans JP Bold"/>
                <a:ea typeface="Source Han Sans JP Bold"/>
                <a:cs typeface="Source Han Sans JP Bold"/>
                <a:sym typeface="Source Han Sans JP Bold"/>
              </a:rPr>
              <a:t>・</a:t>
            </a:r>
            <a:r>
              <a:rPr lang="en-US" sz="2499" b="1" dirty="0" err="1">
                <a:solidFill>
                  <a:srgbClr val="000000"/>
                </a:solidFill>
                <a:latin typeface="Source Han Sans JP Bold"/>
                <a:ea typeface="Source Han Sans JP Bold"/>
                <a:cs typeface="Source Han Sans JP Bold"/>
                <a:sym typeface="Source Han Sans JP Bold"/>
              </a:rPr>
              <a:t>みなさん安堵の表情を浮かべていた</a:t>
            </a:r>
            <a:r>
              <a:rPr lang="en-US" sz="2499" b="1" dirty="0">
                <a:solidFill>
                  <a:srgbClr val="000000"/>
                </a:solidFill>
                <a:latin typeface="Source Han Sans JP Bold"/>
                <a:ea typeface="Source Han Sans JP Bold"/>
                <a:cs typeface="Source Han Sans JP Bold"/>
                <a:sym typeface="Source Han Sans JP Bold"/>
              </a:rPr>
              <a:t>。</a:t>
            </a:r>
          </a:p>
          <a:p>
            <a:pPr algn="l">
              <a:lnSpc>
                <a:spcPts val="3499"/>
              </a:lnSpc>
              <a:spcBef>
                <a:spcPct val="0"/>
              </a:spcBef>
            </a:pPr>
            <a:endParaRPr lang="en-US" sz="2499" b="1" dirty="0">
              <a:solidFill>
                <a:srgbClr val="000000"/>
              </a:solidFill>
              <a:latin typeface="Source Han Sans JP Bold"/>
              <a:ea typeface="Source Han Sans JP Bold"/>
              <a:cs typeface="Source Han Sans JP Bold"/>
              <a:sym typeface="Source Han Sans JP Bold"/>
            </a:endParaRPr>
          </a:p>
          <a:p>
            <a:pPr algn="l">
              <a:lnSpc>
                <a:spcPts val="3499"/>
              </a:lnSpc>
              <a:spcBef>
                <a:spcPct val="0"/>
              </a:spcBef>
            </a:pPr>
            <a:r>
              <a:rPr lang="en-US" sz="2499" b="1" dirty="0" err="1">
                <a:solidFill>
                  <a:srgbClr val="000000"/>
                </a:solidFill>
                <a:latin typeface="Source Han Sans JP Bold"/>
                <a:ea typeface="Source Han Sans JP Bold"/>
                <a:cs typeface="Source Han Sans JP Bold"/>
                <a:sym typeface="Source Han Sans JP Bold"/>
              </a:rPr>
              <a:t>母も一緒に緊張し表情がこわばってさえいる方がいる中での絵本の読み聞かせ、その中でも常に疑問を持ち心配している母の気持ちを</a:t>
            </a:r>
            <a:r>
              <a:rPr lang="ja-JP" altLang="en-US" sz="2499" b="1" dirty="0">
                <a:solidFill>
                  <a:srgbClr val="000000"/>
                </a:solidFill>
                <a:latin typeface="Source Han Sans JP Bold"/>
                <a:ea typeface="Source Han Sans JP Bold"/>
                <a:cs typeface="Source Han Sans JP Bold"/>
                <a:sym typeface="Source Han Sans JP Bold"/>
              </a:rPr>
              <a:t>、</a:t>
            </a:r>
            <a:r>
              <a:rPr lang="en-US" sz="2499" b="1" dirty="0" err="1">
                <a:solidFill>
                  <a:srgbClr val="000000"/>
                </a:solidFill>
                <a:latin typeface="Source Han Sans JP Bold"/>
                <a:ea typeface="Source Han Sans JP Bold"/>
                <a:cs typeface="Source Han Sans JP Bold"/>
                <a:sym typeface="Source Han Sans JP Bold"/>
              </a:rPr>
              <a:t>読み聞かせ</a:t>
            </a:r>
            <a:r>
              <a:rPr lang="ja-JP" altLang="en-US" sz="2499" b="1" dirty="0">
                <a:solidFill>
                  <a:srgbClr val="000000"/>
                </a:solidFill>
                <a:latin typeface="Source Han Sans JP Bold"/>
                <a:ea typeface="Source Han Sans JP Bold"/>
                <a:cs typeface="Source Han Sans JP Bold"/>
                <a:sym typeface="Source Han Sans JP Bold"/>
              </a:rPr>
              <a:t>とそれ</a:t>
            </a:r>
            <a:r>
              <a:rPr lang="en-US" sz="2499" b="1" dirty="0" err="1">
                <a:solidFill>
                  <a:srgbClr val="000000"/>
                </a:solidFill>
                <a:latin typeface="Source Han Sans JP Bold"/>
                <a:ea typeface="Source Han Sans JP Bold"/>
                <a:cs typeface="Source Han Sans JP Bold"/>
                <a:sym typeface="Source Han Sans JP Bold"/>
              </a:rPr>
              <a:t>にプラスして語りかけ</a:t>
            </a:r>
            <a:r>
              <a:rPr lang="ja-JP" altLang="en-US" sz="2499" b="1" dirty="0">
                <a:solidFill>
                  <a:srgbClr val="000000"/>
                </a:solidFill>
                <a:latin typeface="Source Han Sans JP Bold"/>
                <a:ea typeface="Source Han Sans JP Bold"/>
                <a:cs typeface="Source Han Sans JP Bold"/>
                <a:sym typeface="Source Han Sans JP Bold"/>
              </a:rPr>
              <a:t>をす</a:t>
            </a:r>
            <a:r>
              <a:rPr lang="en-US" sz="2499" b="1" dirty="0" err="1">
                <a:solidFill>
                  <a:srgbClr val="000000"/>
                </a:solidFill>
                <a:latin typeface="Source Han Sans JP Bold"/>
                <a:ea typeface="Source Han Sans JP Bold"/>
                <a:cs typeface="Source Han Sans JP Bold"/>
                <a:sym typeface="Source Han Sans JP Bold"/>
              </a:rPr>
              <a:t>ることでさらに緊張がほぐれていっているようだ</a:t>
            </a:r>
            <a:r>
              <a:rPr lang="en-US" sz="2499" b="1" dirty="0">
                <a:solidFill>
                  <a:srgbClr val="000000"/>
                </a:solidFill>
                <a:latin typeface="Source Han Sans JP Bold"/>
                <a:ea typeface="Source Han Sans JP Bold"/>
                <a:cs typeface="Source Han Sans JP Bold"/>
                <a:sym typeface="Source Han Sans JP Bold"/>
              </a:rPr>
              <a:t>。</a:t>
            </a:r>
          </a:p>
          <a:p>
            <a:pPr algn="l">
              <a:lnSpc>
                <a:spcPts val="3499"/>
              </a:lnSpc>
              <a:spcBef>
                <a:spcPct val="0"/>
              </a:spcBef>
            </a:pPr>
            <a:endParaRPr lang="en-US" sz="2499" b="1" dirty="0">
              <a:solidFill>
                <a:srgbClr val="000000"/>
              </a:solidFill>
              <a:latin typeface="Source Han Sans JP Bold"/>
              <a:ea typeface="Source Han Sans JP Bold"/>
              <a:cs typeface="Source Han Sans JP Bold"/>
              <a:sym typeface="Source Han Sans JP Bold"/>
            </a:endParaRPr>
          </a:p>
          <a:p>
            <a:pPr algn="l">
              <a:lnSpc>
                <a:spcPts val="3499"/>
              </a:lnSpc>
              <a:spcBef>
                <a:spcPct val="0"/>
              </a:spcBef>
            </a:pPr>
            <a:endParaRPr lang="en-US" sz="2499" b="1" dirty="0">
              <a:solidFill>
                <a:srgbClr val="000000"/>
              </a:solidFill>
              <a:latin typeface="Source Han Sans JP Bold"/>
              <a:ea typeface="Source Han Sans JP Bold"/>
              <a:cs typeface="Source Han Sans JP Bold"/>
              <a:sym typeface="Source Han Sans JP Bold"/>
            </a:endParaRPr>
          </a:p>
          <a:p>
            <a:pPr algn="l">
              <a:lnSpc>
                <a:spcPts val="3499"/>
              </a:lnSpc>
              <a:spcBef>
                <a:spcPct val="0"/>
              </a:spcBef>
            </a:pPr>
            <a:r>
              <a:rPr lang="en-US" sz="2499" b="1" dirty="0">
                <a:solidFill>
                  <a:srgbClr val="000000"/>
                </a:solidFill>
                <a:latin typeface="Source Han Sans JP Bold"/>
                <a:ea typeface="Source Han Sans JP Bold"/>
                <a:cs typeface="Source Han Sans JP Bold"/>
                <a:sym typeface="Source Han Sans JP Bold"/>
              </a:rPr>
              <a: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43209"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60500"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4664209"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7167918"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9818519" y="-1606248"/>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7" name="Freeform 7"/>
          <p:cNvSpPr/>
          <p:nvPr/>
        </p:nvSpPr>
        <p:spPr>
          <a:xfrm>
            <a:off x="-583852"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2074741" y="5870316"/>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Freeform 9"/>
          <p:cNvSpPr/>
          <p:nvPr/>
        </p:nvSpPr>
        <p:spPr>
          <a:xfrm>
            <a:off x="4664209"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0" name="Freeform 10"/>
          <p:cNvSpPr/>
          <p:nvPr/>
        </p:nvSpPr>
        <p:spPr>
          <a:xfrm>
            <a:off x="7288240"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p:cNvSpPr/>
          <p:nvPr/>
        </p:nvSpPr>
        <p:spPr>
          <a:xfrm>
            <a:off x="9912270"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1492780" y="331058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a:off x="-1552616" y="84561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a:off x="10882668" y="84561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5" name="Freeform 15"/>
          <p:cNvSpPr/>
          <p:nvPr/>
        </p:nvSpPr>
        <p:spPr>
          <a:xfrm>
            <a:off x="11033291" y="331058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a:off x="-489747" y="3915592"/>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17" name="Freeform 17"/>
          <p:cNvSpPr/>
          <p:nvPr/>
        </p:nvSpPr>
        <p:spPr>
          <a:xfrm>
            <a:off x="-601787" y="1468735"/>
            <a:ext cx="1389535" cy="1574463"/>
          </a:xfrm>
          <a:custGeom>
            <a:avLst/>
            <a:gdLst/>
            <a:ahLst/>
            <a:cxnLst/>
            <a:rect l="l" t="t" r="r" b="b"/>
            <a:pathLst>
              <a:path w="1389535" h="1574463">
                <a:moveTo>
                  <a:pt x="0" y="0"/>
                </a:moveTo>
                <a:lnTo>
                  <a:pt x="1389535" y="0"/>
                </a:lnTo>
                <a:lnTo>
                  <a:pt x="1389535" y="1574463"/>
                </a:lnTo>
                <a:lnTo>
                  <a:pt x="0" y="1574463"/>
                </a:lnTo>
                <a:lnTo>
                  <a:pt x="0" y="0"/>
                </a:lnTo>
                <a:close/>
              </a:path>
            </a:pathLst>
          </a:custGeom>
          <a:blipFill>
            <a:blip r:embed="rId12"/>
            <a:stretch>
              <a:fillRect/>
            </a:stretch>
          </a:blipFill>
        </p:spPr>
      </p:sp>
      <p:sp>
        <p:nvSpPr>
          <p:cNvPr id="18" name="Freeform 18"/>
          <p:cNvSpPr/>
          <p:nvPr/>
        </p:nvSpPr>
        <p:spPr>
          <a:xfrm>
            <a:off x="205021" y="-174164"/>
            <a:ext cx="1585860" cy="1565870"/>
          </a:xfrm>
          <a:custGeom>
            <a:avLst/>
            <a:gdLst/>
            <a:ahLst/>
            <a:cxnLst/>
            <a:rect l="l" t="t" r="r" b="b"/>
            <a:pathLst>
              <a:path w="1585860" h="1565870">
                <a:moveTo>
                  <a:pt x="0" y="0"/>
                </a:moveTo>
                <a:lnTo>
                  <a:pt x="1585859" y="0"/>
                </a:lnTo>
                <a:lnTo>
                  <a:pt x="1585859" y="1565870"/>
                </a:lnTo>
                <a:lnTo>
                  <a:pt x="0" y="1565870"/>
                </a:lnTo>
                <a:lnTo>
                  <a:pt x="0" y="0"/>
                </a:lnTo>
                <a:close/>
              </a:path>
            </a:pathLst>
          </a:custGeom>
          <a:blipFill>
            <a:blip r:embed="rId13"/>
            <a:stretch>
              <a:fillRect/>
            </a:stretch>
          </a:blipFill>
        </p:spPr>
      </p:sp>
      <p:sp>
        <p:nvSpPr>
          <p:cNvPr id="19" name="Freeform 19"/>
          <p:cNvSpPr/>
          <p:nvPr/>
        </p:nvSpPr>
        <p:spPr>
          <a:xfrm>
            <a:off x="2639155" y="-355033"/>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0" name="Freeform 20"/>
          <p:cNvSpPr/>
          <p:nvPr/>
        </p:nvSpPr>
        <p:spPr>
          <a:xfrm>
            <a:off x="5582059" y="5809831"/>
            <a:ext cx="1585860" cy="1565870"/>
          </a:xfrm>
          <a:custGeom>
            <a:avLst/>
            <a:gdLst/>
            <a:ahLst/>
            <a:cxnLst/>
            <a:rect l="l" t="t" r="r" b="b"/>
            <a:pathLst>
              <a:path w="1585860" h="1565870">
                <a:moveTo>
                  <a:pt x="0" y="0"/>
                </a:moveTo>
                <a:lnTo>
                  <a:pt x="1585859" y="0"/>
                </a:lnTo>
                <a:lnTo>
                  <a:pt x="1585859" y="1565870"/>
                </a:lnTo>
                <a:lnTo>
                  <a:pt x="0" y="1565870"/>
                </a:lnTo>
                <a:lnTo>
                  <a:pt x="0" y="0"/>
                </a:lnTo>
                <a:close/>
              </a:path>
            </a:pathLst>
          </a:custGeom>
          <a:blipFill>
            <a:blip r:embed="rId13"/>
            <a:stretch>
              <a:fillRect/>
            </a:stretch>
          </a:blipFill>
        </p:spPr>
      </p:sp>
      <p:sp>
        <p:nvSpPr>
          <p:cNvPr id="21" name="Freeform 21"/>
          <p:cNvSpPr/>
          <p:nvPr/>
        </p:nvSpPr>
        <p:spPr>
          <a:xfrm>
            <a:off x="11104864" y="1720501"/>
            <a:ext cx="1167340" cy="1322696"/>
          </a:xfrm>
          <a:custGeom>
            <a:avLst/>
            <a:gdLst/>
            <a:ahLst/>
            <a:cxnLst/>
            <a:rect l="l" t="t" r="r" b="b"/>
            <a:pathLst>
              <a:path w="1167340" h="1322696">
                <a:moveTo>
                  <a:pt x="0" y="0"/>
                </a:moveTo>
                <a:lnTo>
                  <a:pt x="1167340" y="0"/>
                </a:lnTo>
                <a:lnTo>
                  <a:pt x="1167340" y="1322697"/>
                </a:lnTo>
                <a:lnTo>
                  <a:pt x="0" y="1322697"/>
                </a:lnTo>
                <a:lnTo>
                  <a:pt x="0" y="0"/>
                </a:lnTo>
                <a:close/>
              </a:path>
            </a:pathLst>
          </a:custGeom>
          <a:blipFill>
            <a:blip r:embed="rId12"/>
            <a:stretch>
              <a:fillRect/>
            </a:stretch>
          </a:blipFill>
        </p:spPr>
      </p:sp>
      <p:sp>
        <p:nvSpPr>
          <p:cNvPr id="22" name="Freeform 22"/>
          <p:cNvSpPr/>
          <p:nvPr/>
        </p:nvSpPr>
        <p:spPr>
          <a:xfrm>
            <a:off x="2823824" y="5734082"/>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23" name="Freeform 23"/>
          <p:cNvSpPr/>
          <p:nvPr/>
        </p:nvSpPr>
        <p:spPr>
          <a:xfrm>
            <a:off x="8078273" y="-67180"/>
            <a:ext cx="1062701" cy="1204131"/>
          </a:xfrm>
          <a:custGeom>
            <a:avLst/>
            <a:gdLst/>
            <a:ahLst/>
            <a:cxnLst/>
            <a:rect l="l" t="t" r="r" b="b"/>
            <a:pathLst>
              <a:path w="1062701" h="1204131">
                <a:moveTo>
                  <a:pt x="0" y="0"/>
                </a:moveTo>
                <a:lnTo>
                  <a:pt x="1062700" y="0"/>
                </a:lnTo>
                <a:lnTo>
                  <a:pt x="1062700" y="1204132"/>
                </a:lnTo>
                <a:lnTo>
                  <a:pt x="0" y="1204132"/>
                </a:lnTo>
                <a:lnTo>
                  <a:pt x="0" y="0"/>
                </a:lnTo>
                <a:close/>
              </a:path>
            </a:pathLst>
          </a:custGeom>
          <a:blipFill>
            <a:blip r:embed="rId12"/>
            <a:stretch>
              <a:fillRect/>
            </a:stretch>
          </a:blipFill>
        </p:spPr>
      </p:sp>
      <p:sp>
        <p:nvSpPr>
          <p:cNvPr id="24" name="Freeform 24"/>
          <p:cNvSpPr/>
          <p:nvPr/>
        </p:nvSpPr>
        <p:spPr>
          <a:xfrm>
            <a:off x="5145000" y="-368434"/>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5" name="Freeform 25"/>
          <p:cNvSpPr/>
          <p:nvPr/>
        </p:nvSpPr>
        <p:spPr>
          <a:xfrm>
            <a:off x="10240361" y="-661047"/>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6" name="Freeform 26"/>
          <p:cNvSpPr/>
          <p:nvPr/>
        </p:nvSpPr>
        <p:spPr>
          <a:xfrm>
            <a:off x="10552140" y="5573348"/>
            <a:ext cx="1585860" cy="1565870"/>
          </a:xfrm>
          <a:custGeom>
            <a:avLst/>
            <a:gdLst/>
            <a:ahLst/>
            <a:cxnLst/>
            <a:rect l="l" t="t" r="r" b="b"/>
            <a:pathLst>
              <a:path w="1585860" h="1565870">
                <a:moveTo>
                  <a:pt x="0" y="0"/>
                </a:moveTo>
                <a:lnTo>
                  <a:pt x="1585860" y="0"/>
                </a:lnTo>
                <a:lnTo>
                  <a:pt x="1585860" y="1565869"/>
                </a:lnTo>
                <a:lnTo>
                  <a:pt x="0" y="1565869"/>
                </a:lnTo>
                <a:lnTo>
                  <a:pt x="0" y="0"/>
                </a:lnTo>
                <a:close/>
              </a:path>
            </a:pathLst>
          </a:custGeom>
          <a:blipFill>
            <a:blip r:embed="rId13"/>
            <a:stretch>
              <a:fillRect/>
            </a:stretch>
          </a:blipFill>
        </p:spPr>
      </p:sp>
      <p:sp>
        <p:nvSpPr>
          <p:cNvPr id="27" name="Freeform 27"/>
          <p:cNvSpPr/>
          <p:nvPr/>
        </p:nvSpPr>
        <p:spPr>
          <a:xfrm>
            <a:off x="176254" y="5813904"/>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8" name="Freeform 28"/>
          <p:cNvSpPr/>
          <p:nvPr/>
        </p:nvSpPr>
        <p:spPr>
          <a:xfrm rot="-10800000">
            <a:off x="11443232" y="4058717"/>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29" name="Freeform 29"/>
          <p:cNvSpPr/>
          <p:nvPr/>
        </p:nvSpPr>
        <p:spPr>
          <a:xfrm>
            <a:off x="7965072" y="5950099"/>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30" name="TextBox 30"/>
          <p:cNvSpPr txBox="1"/>
          <p:nvPr/>
        </p:nvSpPr>
        <p:spPr>
          <a:xfrm>
            <a:off x="1697609" y="1663351"/>
            <a:ext cx="8463531" cy="2753767"/>
          </a:xfrm>
          <a:prstGeom prst="rect">
            <a:avLst/>
          </a:prstGeom>
        </p:spPr>
        <p:txBody>
          <a:bodyPr wrap="square" lIns="0" tIns="0" rIns="0" bIns="0" rtlCol="0" anchor="t">
            <a:spAutoFit/>
          </a:bodyPr>
          <a:lstStyle/>
          <a:p>
            <a:pPr algn="ctr">
              <a:lnSpc>
                <a:spcPts val="4899"/>
              </a:lnSpc>
              <a:spcBef>
                <a:spcPct val="0"/>
              </a:spcBef>
            </a:pPr>
            <a:r>
              <a:rPr lang="en-US" sz="3499" b="1" dirty="0" err="1">
                <a:solidFill>
                  <a:srgbClr val="000000"/>
                </a:solidFill>
                <a:latin typeface="Source Han Sans JP Bold"/>
                <a:ea typeface="Source Han Sans JP Bold"/>
                <a:cs typeface="Source Han Sans JP Bold"/>
                <a:sym typeface="Source Han Sans JP Bold"/>
              </a:rPr>
              <a:t>読み聞かせとベビーマッサージは</a:t>
            </a:r>
            <a:endParaRPr lang="en-US" sz="3499" b="1" dirty="0">
              <a:solidFill>
                <a:srgbClr val="000000"/>
              </a:solidFill>
              <a:latin typeface="Source Han Sans JP Bold"/>
              <a:ea typeface="Source Han Sans JP Bold"/>
              <a:cs typeface="Source Han Sans JP Bold"/>
              <a:sym typeface="Source Han Sans JP Bold"/>
            </a:endParaRPr>
          </a:p>
          <a:p>
            <a:pPr algn="ctr">
              <a:lnSpc>
                <a:spcPts val="4899"/>
              </a:lnSpc>
              <a:spcBef>
                <a:spcPct val="0"/>
              </a:spcBef>
            </a:pPr>
            <a:r>
              <a:rPr lang="en-US" sz="3499" b="1" dirty="0" err="1">
                <a:solidFill>
                  <a:srgbClr val="000000"/>
                </a:solidFill>
                <a:latin typeface="Source Han Sans JP Bold"/>
                <a:ea typeface="Source Han Sans JP Bold"/>
                <a:cs typeface="Source Han Sans JP Bold"/>
                <a:sym typeface="Source Han Sans JP Bold"/>
              </a:rPr>
              <a:t>それぞれ異なる働きを持ちながらも</a:t>
            </a:r>
            <a:endParaRPr lang="en-US" sz="3499" b="1" dirty="0">
              <a:solidFill>
                <a:srgbClr val="000000"/>
              </a:solidFill>
              <a:latin typeface="Source Han Sans JP Bold"/>
              <a:ea typeface="Source Han Sans JP Bold"/>
              <a:cs typeface="Source Han Sans JP Bold"/>
              <a:sym typeface="Source Han Sans JP Bold"/>
            </a:endParaRPr>
          </a:p>
          <a:p>
            <a:pPr algn="ctr">
              <a:lnSpc>
                <a:spcPts val="4899"/>
              </a:lnSpc>
              <a:spcBef>
                <a:spcPct val="0"/>
              </a:spcBef>
            </a:pPr>
            <a:r>
              <a:rPr lang="en-US" sz="3499" b="1" dirty="0" err="1">
                <a:solidFill>
                  <a:srgbClr val="000000"/>
                </a:solidFill>
                <a:latin typeface="Source Han Sans JP Bold"/>
                <a:ea typeface="Source Han Sans JP Bold"/>
                <a:cs typeface="Source Han Sans JP Bold"/>
                <a:sym typeface="Source Han Sans JP Bold"/>
              </a:rPr>
              <a:t>組み合わせることで相乗効果を生み出す</a:t>
            </a:r>
            <a:r>
              <a:rPr lang="en-US" sz="3499" b="1" dirty="0">
                <a:solidFill>
                  <a:srgbClr val="000000"/>
                </a:solidFill>
                <a:latin typeface="Source Han Sans JP Bold"/>
                <a:ea typeface="Source Han Sans JP Bold"/>
                <a:cs typeface="Source Han Sans JP Bold"/>
                <a:sym typeface="Source Han Sans JP Bold"/>
              </a:rPr>
              <a:t>。</a:t>
            </a:r>
          </a:p>
          <a:p>
            <a:pPr algn="l">
              <a:lnSpc>
                <a:spcPts val="3499"/>
              </a:lnSpc>
              <a:spcBef>
                <a:spcPct val="0"/>
              </a:spcBef>
            </a:pPr>
            <a:endParaRPr lang="en-US" sz="3499" b="1" dirty="0">
              <a:solidFill>
                <a:srgbClr val="000000"/>
              </a:solidFill>
              <a:latin typeface="Source Han Sans JP Bold"/>
              <a:ea typeface="Source Han Sans JP Bold"/>
              <a:cs typeface="Source Han Sans JP Bold"/>
              <a:sym typeface="Source Han Sans JP Bold"/>
            </a:endParaRPr>
          </a:p>
          <a:p>
            <a:pPr algn="l">
              <a:lnSpc>
                <a:spcPts val="3499"/>
              </a:lnSpc>
              <a:spcBef>
                <a:spcPct val="0"/>
              </a:spcBef>
            </a:pPr>
            <a:r>
              <a:rPr lang="en-US" sz="2499" b="1" dirty="0">
                <a:solidFill>
                  <a:srgbClr val="000000"/>
                </a:solidFill>
                <a:latin typeface="Source Han Sans JP Bold"/>
                <a:ea typeface="Source Han Sans JP Bold"/>
                <a:cs typeface="Source Han Sans JP Bold"/>
                <a:sym typeface="Source Han Sans JP Bold"/>
              </a:rPr>
              <a:t> </a:t>
            </a:r>
          </a:p>
        </p:txBody>
      </p:sp>
      <p:sp>
        <p:nvSpPr>
          <p:cNvPr id="31" name="TextBox 31"/>
          <p:cNvSpPr txBox="1"/>
          <p:nvPr/>
        </p:nvSpPr>
        <p:spPr>
          <a:xfrm>
            <a:off x="390514" y="230505"/>
            <a:ext cx="1371600" cy="455295"/>
          </a:xfrm>
          <a:prstGeom prst="rect">
            <a:avLst/>
          </a:prstGeom>
        </p:spPr>
        <p:txBody>
          <a:bodyPr lIns="0" tIns="0" rIns="0" bIns="0" rtlCol="0" anchor="t">
            <a:spAutoFit/>
          </a:bodyPr>
          <a:lstStyle/>
          <a:p>
            <a:pPr algn="ctr">
              <a:lnSpc>
                <a:spcPts val="3779"/>
              </a:lnSpc>
              <a:spcBef>
                <a:spcPct val="0"/>
              </a:spcBef>
            </a:pPr>
            <a:r>
              <a:rPr lang="en-US" sz="2700" b="1">
                <a:solidFill>
                  <a:srgbClr val="000000"/>
                </a:solidFill>
                <a:latin typeface="Source Han Sans JP Bold"/>
                <a:ea typeface="Source Han Sans JP Bold"/>
                <a:cs typeface="Source Han Sans JP Bold"/>
                <a:sym typeface="Source Han Sans JP Bold"/>
              </a:rPr>
              <a:t>７．考察</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43209"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60500"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4664209"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7167918"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9818519" y="-1606248"/>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7" name="Freeform 7"/>
          <p:cNvSpPr/>
          <p:nvPr/>
        </p:nvSpPr>
        <p:spPr>
          <a:xfrm>
            <a:off x="-583852"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2074741" y="5870316"/>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Freeform 9"/>
          <p:cNvSpPr/>
          <p:nvPr/>
        </p:nvSpPr>
        <p:spPr>
          <a:xfrm>
            <a:off x="4664209"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0" name="Freeform 10"/>
          <p:cNvSpPr/>
          <p:nvPr/>
        </p:nvSpPr>
        <p:spPr>
          <a:xfrm>
            <a:off x="7288240"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p:cNvSpPr/>
          <p:nvPr/>
        </p:nvSpPr>
        <p:spPr>
          <a:xfrm>
            <a:off x="9912270"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1492780" y="331058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a:off x="-1552616" y="84561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a:off x="10882668" y="84561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5" name="Freeform 15"/>
          <p:cNvSpPr/>
          <p:nvPr/>
        </p:nvSpPr>
        <p:spPr>
          <a:xfrm>
            <a:off x="11033291" y="331058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a:off x="-489747" y="3915592"/>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17" name="Freeform 17"/>
          <p:cNvSpPr/>
          <p:nvPr/>
        </p:nvSpPr>
        <p:spPr>
          <a:xfrm>
            <a:off x="-601787" y="1468735"/>
            <a:ext cx="1389535" cy="1574463"/>
          </a:xfrm>
          <a:custGeom>
            <a:avLst/>
            <a:gdLst/>
            <a:ahLst/>
            <a:cxnLst/>
            <a:rect l="l" t="t" r="r" b="b"/>
            <a:pathLst>
              <a:path w="1389535" h="1574463">
                <a:moveTo>
                  <a:pt x="0" y="0"/>
                </a:moveTo>
                <a:lnTo>
                  <a:pt x="1389535" y="0"/>
                </a:lnTo>
                <a:lnTo>
                  <a:pt x="1389535" y="1574463"/>
                </a:lnTo>
                <a:lnTo>
                  <a:pt x="0" y="1574463"/>
                </a:lnTo>
                <a:lnTo>
                  <a:pt x="0" y="0"/>
                </a:lnTo>
                <a:close/>
              </a:path>
            </a:pathLst>
          </a:custGeom>
          <a:blipFill>
            <a:blip r:embed="rId12"/>
            <a:stretch>
              <a:fillRect/>
            </a:stretch>
          </a:blipFill>
        </p:spPr>
      </p:sp>
      <p:sp>
        <p:nvSpPr>
          <p:cNvPr id="18" name="Freeform 18"/>
          <p:cNvSpPr/>
          <p:nvPr/>
        </p:nvSpPr>
        <p:spPr>
          <a:xfrm>
            <a:off x="205021" y="-174164"/>
            <a:ext cx="1585860" cy="1565870"/>
          </a:xfrm>
          <a:custGeom>
            <a:avLst/>
            <a:gdLst/>
            <a:ahLst/>
            <a:cxnLst/>
            <a:rect l="l" t="t" r="r" b="b"/>
            <a:pathLst>
              <a:path w="1585860" h="1565870">
                <a:moveTo>
                  <a:pt x="0" y="0"/>
                </a:moveTo>
                <a:lnTo>
                  <a:pt x="1585859" y="0"/>
                </a:lnTo>
                <a:lnTo>
                  <a:pt x="1585859" y="1565870"/>
                </a:lnTo>
                <a:lnTo>
                  <a:pt x="0" y="1565870"/>
                </a:lnTo>
                <a:lnTo>
                  <a:pt x="0" y="0"/>
                </a:lnTo>
                <a:close/>
              </a:path>
            </a:pathLst>
          </a:custGeom>
          <a:blipFill>
            <a:blip r:embed="rId13"/>
            <a:stretch>
              <a:fillRect/>
            </a:stretch>
          </a:blipFill>
        </p:spPr>
      </p:sp>
      <p:sp>
        <p:nvSpPr>
          <p:cNvPr id="19" name="Freeform 19"/>
          <p:cNvSpPr/>
          <p:nvPr/>
        </p:nvSpPr>
        <p:spPr>
          <a:xfrm>
            <a:off x="2639155" y="-355033"/>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0" name="Freeform 20"/>
          <p:cNvSpPr/>
          <p:nvPr/>
        </p:nvSpPr>
        <p:spPr>
          <a:xfrm>
            <a:off x="5582059" y="5809831"/>
            <a:ext cx="1585860" cy="1565870"/>
          </a:xfrm>
          <a:custGeom>
            <a:avLst/>
            <a:gdLst/>
            <a:ahLst/>
            <a:cxnLst/>
            <a:rect l="l" t="t" r="r" b="b"/>
            <a:pathLst>
              <a:path w="1585860" h="1565870">
                <a:moveTo>
                  <a:pt x="0" y="0"/>
                </a:moveTo>
                <a:lnTo>
                  <a:pt x="1585859" y="0"/>
                </a:lnTo>
                <a:lnTo>
                  <a:pt x="1585859" y="1565870"/>
                </a:lnTo>
                <a:lnTo>
                  <a:pt x="0" y="1565870"/>
                </a:lnTo>
                <a:lnTo>
                  <a:pt x="0" y="0"/>
                </a:lnTo>
                <a:close/>
              </a:path>
            </a:pathLst>
          </a:custGeom>
          <a:blipFill>
            <a:blip r:embed="rId13"/>
            <a:stretch>
              <a:fillRect/>
            </a:stretch>
          </a:blipFill>
        </p:spPr>
      </p:sp>
      <p:sp>
        <p:nvSpPr>
          <p:cNvPr id="21" name="Freeform 21"/>
          <p:cNvSpPr/>
          <p:nvPr/>
        </p:nvSpPr>
        <p:spPr>
          <a:xfrm>
            <a:off x="11104864" y="1720501"/>
            <a:ext cx="1167340" cy="1322696"/>
          </a:xfrm>
          <a:custGeom>
            <a:avLst/>
            <a:gdLst/>
            <a:ahLst/>
            <a:cxnLst/>
            <a:rect l="l" t="t" r="r" b="b"/>
            <a:pathLst>
              <a:path w="1167340" h="1322696">
                <a:moveTo>
                  <a:pt x="0" y="0"/>
                </a:moveTo>
                <a:lnTo>
                  <a:pt x="1167340" y="0"/>
                </a:lnTo>
                <a:lnTo>
                  <a:pt x="1167340" y="1322697"/>
                </a:lnTo>
                <a:lnTo>
                  <a:pt x="0" y="1322697"/>
                </a:lnTo>
                <a:lnTo>
                  <a:pt x="0" y="0"/>
                </a:lnTo>
                <a:close/>
              </a:path>
            </a:pathLst>
          </a:custGeom>
          <a:blipFill>
            <a:blip r:embed="rId12"/>
            <a:stretch>
              <a:fillRect/>
            </a:stretch>
          </a:blipFill>
        </p:spPr>
      </p:sp>
      <p:sp>
        <p:nvSpPr>
          <p:cNvPr id="22" name="Freeform 22"/>
          <p:cNvSpPr/>
          <p:nvPr/>
        </p:nvSpPr>
        <p:spPr>
          <a:xfrm>
            <a:off x="2823824" y="5734082"/>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23" name="Freeform 23"/>
          <p:cNvSpPr/>
          <p:nvPr/>
        </p:nvSpPr>
        <p:spPr>
          <a:xfrm>
            <a:off x="8078273" y="-67180"/>
            <a:ext cx="1062701" cy="1204131"/>
          </a:xfrm>
          <a:custGeom>
            <a:avLst/>
            <a:gdLst/>
            <a:ahLst/>
            <a:cxnLst/>
            <a:rect l="l" t="t" r="r" b="b"/>
            <a:pathLst>
              <a:path w="1062701" h="1204131">
                <a:moveTo>
                  <a:pt x="0" y="0"/>
                </a:moveTo>
                <a:lnTo>
                  <a:pt x="1062700" y="0"/>
                </a:lnTo>
                <a:lnTo>
                  <a:pt x="1062700" y="1204132"/>
                </a:lnTo>
                <a:lnTo>
                  <a:pt x="0" y="1204132"/>
                </a:lnTo>
                <a:lnTo>
                  <a:pt x="0" y="0"/>
                </a:lnTo>
                <a:close/>
              </a:path>
            </a:pathLst>
          </a:custGeom>
          <a:blipFill>
            <a:blip r:embed="rId12"/>
            <a:stretch>
              <a:fillRect/>
            </a:stretch>
          </a:blipFill>
        </p:spPr>
      </p:sp>
      <p:sp>
        <p:nvSpPr>
          <p:cNvPr id="24" name="Freeform 24"/>
          <p:cNvSpPr/>
          <p:nvPr/>
        </p:nvSpPr>
        <p:spPr>
          <a:xfrm>
            <a:off x="5145000" y="-368434"/>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5" name="Freeform 25"/>
          <p:cNvSpPr/>
          <p:nvPr/>
        </p:nvSpPr>
        <p:spPr>
          <a:xfrm>
            <a:off x="10240361" y="-661047"/>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6" name="Freeform 26"/>
          <p:cNvSpPr/>
          <p:nvPr/>
        </p:nvSpPr>
        <p:spPr>
          <a:xfrm>
            <a:off x="10552140" y="5573348"/>
            <a:ext cx="1585860" cy="1565870"/>
          </a:xfrm>
          <a:custGeom>
            <a:avLst/>
            <a:gdLst/>
            <a:ahLst/>
            <a:cxnLst/>
            <a:rect l="l" t="t" r="r" b="b"/>
            <a:pathLst>
              <a:path w="1585860" h="1565870">
                <a:moveTo>
                  <a:pt x="0" y="0"/>
                </a:moveTo>
                <a:lnTo>
                  <a:pt x="1585860" y="0"/>
                </a:lnTo>
                <a:lnTo>
                  <a:pt x="1585860" y="1565869"/>
                </a:lnTo>
                <a:lnTo>
                  <a:pt x="0" y="1565869"/>
                </a:lnTo>
                <a:lnTo>
                  <a:pt x="0" y="0"/>
                </a:lnTo>
                <a:close/>
              </a:path>
            </a:pathLst>
          </a:custGeom>
          <a:blipFill>
            <a:blip r:embed="rId13"/>
            <a:stretch>
              <a:fillRect/>
            </a:stretch>
          </a:blipFill>
        </p:spPr>
      </p:sp>
      <p:sp>
        <p:nvSpPr>
          <p:cNvPr id="27" name="Freeform 27"/>
          <p:cNvSpPr/>
          <p:nvPr/>
        </p:nvSpPr>
        <p:spPr>
          <a:xfrm>
            <a:off x="176254" y="5813904"/>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8" name="Freeform 28"/>
          <p:cNvSpPr/>
          <p:nvPr/>
        </p:nvSpPr>
        <p:spPr>
          <a:xfrm rot="-10800000">
            <a:off x="11443232" y="4058717"/>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29" name="Freeform 29"/>
          <p:cNvSpPr/>
          <p:nvPr/>
        </p:nvSpPr>
        <p:spPr>
          <a:xfrm>
            <a:off x="7965072" y="5950099"/>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30" name="TextBox 30"/>
          <p:cNvSpPr txBox="1"/>
          <p:nvPr/>
        </p:nvSpPr>
        <p:spPr>
          <a:xfrm>
            <a:off x="0" y="561146"/>
            <a:ext cx="12192120" cy="6254726"/>
          </a:xfrm>
          <a:prstGeom prst="rect">
            <a:avLst/>
          </a:prstGeom>
        </p:spPr>
        <p:txBody>
          <a:bodyPr lIns="0" tIns="0" rIns="0" bIns="0" rtlCol="0" anchor="t">
            <a:spAutoFit/>
          </a:bodyPr>
          <a:lstStyle/>
          <a:p>
            <a:pPr algn="ctr">
              <a:lnSpc>
                <a:spcPts val="3499"/>
              </a:lnSpc>
              <a:spcBef>
                <a:spcPct val="0"/>
              </a:spcBef>
            </a:pPr>
            <a:r>
              <a:rPr lang="en-US" sz="2499" b="1" dirty="0" err="1">
                <a:solidFill>
                  <a:srgbClr val="000000"/>
                </a:solidFill>
                <a:latin typeface="Source Han Sans JP Bold"/>
                <a:ea typeface="Source Han Sans JP Bold"/>
                <a:cs typeface="Source Han Sans JP Bold"/>
                <a:sym typeface="Source Han Sans JP Bold"/>
              </a:rPr>
              <a:t>赤ちゃんが安心して心を開き、表情や発声、身体の動きで応答する</a:t>
            </a:r>
            <a:endParaRPr lang="en-US" sz="2499" b="1" dirty="0">
              <a:solidFill>
                <a:srgbClr val="000000"/>
              </a:solidFill>
              <a:latin typeface="Source Han Sans JP Bold"/>
              <a:ea typeface="Source Han Sans JP Bold"/>
              <a:cs typeface="Source Han Sans JP Bold"/>
              <a:sym typeface="Source Han Sans JP Bold"/>
            </a:endParaRPr>
          </a:p>
          <a:p>
            <a:pPr algn="ctr">
              <a:lnSpc>
                <a:spcPts val="3499"/>
              </a:lnSpc>
              <a:spcBef>
                <a:spcPct val="0"/>
              </a:spcBef>
            </a:pPr>
            <a:endParaRPr lang="en-US" sz="2499" b="1" dirty="0">
              <a:solidFill>
                <a:srgbClr val="000000"/>
              </a:solidFill>
              <a:latin typeface="Source Han Sans JP Bold"/>
              <a:ea typeface="Source Han Sans JP Bold"/>
              <a:cs typeface="Source Han Sans JP Bold"/>
              <a:sym typeface="Source Han Sans JP Bold"/>
            </a:endParaRPr>
          </a:p>
          <a:p>
            <a:pPr algn="ctr">
              <a:lnSpc>
                <a:spcPts val="3499"/>
              </a:lnSpc>
              <a:spcBef>
                <a:spcPct val="0"/>
              </a:spcBef>
            </a:pPr>
            <a:r>
              <a:rPr lang="en-US" sz="2499" b="1" dirty="0" err="1">
                <a:solidFill>
                  <a:srgbClr val="000000"/>
                </a:solidFill>
                <a:latin typeface="Source Han Sans JP Bold"/>
                <a:ea typeface="Source Han Sans JP Bold"/>
                <a:cs typeface="Source Han Sans JP Bold"/>
                <a:sym typeface="Source Han Sans JP Bold"/>
              </a:rPr>
              <a:t>それを母親が受け取り、共感する</a:t>
            </a:r>
            <a:endParaRPr lang="en-US" sz="2499" b="1" dirty="0">
              <a:solidFill>
                <a:srgbClr val="000000"/>
              </a:solidFill>
              <a:latin typeface="Source Han Sans JP Bold"/>
              <a:ea typeface="Source Han Sans JP Bold"/>
              <a:cs typeface="Source Han Sans JP Bold"/>
              <a:sym typeface="Source Han Sans JP Bold"/>
            </a:endParaRPr>
          </a:p>
          <a:p>
            <a:pPr algn="ctr">
              <a:lnSpc>
                <a:spcPts val="3499"/>
              </a:lnSpc>
              <a:spcBef>
                <a:spcPct val="0"/>
              </a:spcBef>
            </a:pPr>
            <a:r>
              <a:rPr lang="en-US" sz="2499" b="1" dirty="0" err="1">
                <a:solidFill>
                  <a:srgbClr val="000000"/>
                </a:solidFill>
                <a:latin typeface="Source Han Sans JP Bold"/>
                <a:ea typeface="Source Han Sans JP Bold"/>
                <a:cs typeface="Source Han Sans JP Bold"/>
                <a:sym typeface="Source Han Sans JP Bold"/>
              </a:rPr>
              <a:t>双方向の情緒的なやり取り</a:t>
            </a:r>
            <a:endParaRPr lang="en-US" sz="2499" b="1" dirty="0">
              <a:solidFill>
                <a:srgbClr val="000000"/>
              </a:solidFill>
              <a:latin typeface="Source Han Sans JP Bold"/>
              <a:ea typeface="Source Han Sans JP Bold"/>
              <a:cs typeface="Source Han Sans JP Bold"/>
              <a:sym typeface="Source Han Sans JP Bold"/>
            </a:endParaRPr>
          </a:p>
          <a:p>
            <a:pPr algn="ctr">
              <a:lnSpc>
                <a:spcPts val="3499"/>
              </a:lnSpc>
              <a:spcBef>
                <a:spcPct val="0"/>
              </a:spcBef>
            </a:pPr>
            <a:endParaRPr lang="en-US" sz="2499" b="1" dirty="0">
              <a:solidFill>
                <a:srgbClr val="000000"/>
              </a:solidFill>
              <a:latin typeface="Source Han Sans JP Bold"/>
              <a:ea typeface="Source Han Sans JP Bold"/>
              <a:cs typeface="Source Han Sans JP Bold"/>
              <a:sym typeface="Source Han Sans JP Bold"/>
            </a:endParaRPr>
          </a:p>
          <a:p>
            <a:pPr algn="ctr">
              <a:lnSpc>
                <a:spcPts val="3499"/>
              </a:lnSpc>
              <a:spcBef>
                <a:spcPct val="0"/>
              </a:spcBef>
            </a:pPr>
            <a:endParaRPr lang="en-US" sz="2499" b="1" dirty="0">
              <a:solidFill>
                <a:srgbClr val="000000"/>
              </a:solidFill>
              <a:latin typeface="Source Han Sans JP Bold"/>
              <a:ea typeface="Source Han Sans JP Bold"/>
              <a:cs typeface="Source Han Sans JP Bold"/>
              <a:sym typeface="Source Han Sans JP Bold"/>
            </a:endParaRPr>
          </a:p>
          <a:p>
            <a:pPr algn="ctr">
              <a:lnSpc>
                <a:spcPts val="3499"/>
              </a:lnSpc>
              <a:spcBef>
                <a:spcPct val="0"/>
              </a:spcBef>
            </a:pPr>
            <a:endParaRPr lang="en-US" sz="2499" b="1" dirty="0">
              <a:solidFill>
                <a:srgbClr val="000000"/>
              </a:solidFill>
              <a:latin typeface="Source Han Sans JP Bold"/>
              <a:ea typeface="Source Han Sans JP Bold"/>
              <a:cs typeface="Source Han Sans JP Bold"/>
              <a:sym typeface="Source Han Sans JP Bold"/>
            </a:endParaRPr>
          </a:p>
          <a:p>
            <a:pPr algn="ctr">
              <a:lnSpc>
                <a:spcPts val="3499"/>
              </a:lnSpc>
              <a:spcBef>
                <a:spcPct val="0"/>
              </a:spcBef>
            </a:pPr>
            <a:r>
              <a:rPr lang="ja-JP" altLang="en-US" sz="2499" b="1" dirty="0">
                <a:solidFill>
                  <a:srgbClr val="000000"/>
                </a:solidFill>
                <a:latin typeface="Source Han Sans JP Bold"/>
                <a:ea typeface="Source Han Sans JP Bold"/>
                <a:cs typeface="Source Han Sans JP Bold"/>
                <a:sym typeface="Source Han Sans JP Bold"/>
              </a:rPr>
              <a:t>読み聞かせで生まれた心のつながりが</a:t>
            </a:r>
            <a:endParaRPr lang="en-US" altLang="ja-JP" sz="2499" b="1" dirty="0">
              <a:solidFill>
                <a:srgbClr val="000000"/>
              </a:solidFill>
              <a:latin typeface="Source Han Sans JP Bold"/>
              <a:ea typeface="Source Han Sans JP Bold"/>
              <a:cs typeface="Source Han Sans JP Bold"/>
              <a:sym typeface="Source Han Sans JP Bold"/>
            </a:endParaRPr>
          </a:p>
          <a:p>
            <a:pPr algn="ctr">
              <a:lnSpc>
                <a:spcPts val="3499"/>
              </a:lnSpc>
              <a:spcBef>
                <a:spcPct val="0"/>
              </a:spcBef>
            </a:pPr>
            <a:r>
              <a:rPr lang="ja-JP" altLang="en-US" sz="2499" b="1" dirty="0">
                <a:solidFill>
                  <a:srgbClr val="000000"/>
                </a:solidFill>
                <a:latin typeface="Source Han Sans JP Bold"/>
                <a:ea typeface="Source Han Sans JP Bold"/>
                <a:cs typeface="Source Han Sans JP Bold"/>
                <a:sym typeface="Source Han Sans JP Bold"/>
              </a:rPr>
              <a:t>ベビーマッサージによって身体的な安心に結び付き</a:t>
            </a:r>
            <a:endParaRPr lang="en-US" altLang="ja-JP" sz="2499" b="1" dirty="0">
              <a:solidFill>
                <a:srgbClr val="000000"/>
              </a:solidFill>
              <a:latin typeface="Source Han Sans JP Bold"/>
              <a:ea typeface="Source Han Sans JP Bold"/>
              <a:cs typeface="Source Han Sans JP Bold"/>
              <a:sym typeface="Source Han Sans JP Bold"/>
            </a:endParaRPr>
          </a:p>
          <a:p>
            <a:pPr algn="ctr">
              <a:lnSpc>
                <a:spcPts val="3499"/>
              </a:lnSpc>
              <a:spcBef>
                <a:spcPct val="0"/>
              </a:spcBef>
            </a:pPr>
            <a:r>
              <a:rPr lang="ja-JP" altLang="en-US" sz="2499" b="1" dirty="0">
                <a:solidFill>
                  <a:srgbClr val="000000"/>
                </a:solidFill>
                <a:latin typeface="Source Han Sans JP Bold"/>
                <a:ea typeface="Source Han Sans JP Bold"/>
                <a:cs typeface="Source Han Sans JP Bold"/>
                <a:sym typeface="Source Han Sans JP Bold"/>
              </a:rPr>
              <a:t>母子相互作用をより豊かで持続的なものへと発展させていくと考える</a:t>
            </a:r>
            <a:endParaRPr lang="en-US" altLang="ja-JP" sz="2499" b="1" dirty="0">
              <a:solidFill>
                <a:srgbClr val="000000"/>
              </a:solidFill>
              <a:latin typeface="Source Han Sans JP Bold"/>
              <a:ea typeface="Source Han Sans JP Bold"/>
              <a:cs typeface="Source Han Sans JP Bold"/>
              <a:sym typeface="Source Han Sans JP Bold"/>
            </a:endParaRPr>
          </a:p>
          <a:p>
            <a:pPr algn="ctr">
              <a:lnSpc>
                <a:spcPts val="3499"/>
              </a:lnSpc>
              <a:spcBef>
                <a:spcPct val="0"/>
              </a:spcBef>
            </a:pPr>
            <a:endParaRPr lang="en-US" altLang="ja-JP" sz="2499" b="1" dirty="0">
              <a:solidFill>
                <a:srgbClr val="000000"/>
              </a:solidFill>
              <a:latin typeface="Source Han Sans JP Bold"/>
              <a:ea typeface="Source Han Sans JP Bold"/>
              <a:cs typeface="Source Han Sans JP Bold"/>
              <a:sym typeface="Source Han Sans JP Bold"/>
            </a:endParaRPr>
          </a:p>
          <a:p>
            <a:pPr algn="ctr">
              <a:lnSpc>
                <a:spcPts val="3499"/>
              </a:lnSpc>
              <a:spcBef>
                <a:spcPct val="0"/>
              </a:spcBef>
            </a:pPr>
            <a:endParaRPr lang="en-US" sz="2499" b="1" dirty="0">
              <a:solidFill>
                <a:srgbClr val="000000"/>
              </a:solidFill>
              <a:latin typeface="Source Han Sans JP Bold"/>
              <a:ea typeface="Source Han Sans JP Bold"/>
              <a:cs typeface="Source Han Sans JP Bold"/>
              <a:sym typeface="Source Han Sans JP Bold"/>
            </a:endParaRPr>
          </a:p>
          <a:p>
            <a:pPr algn="ctr">
              <a:lnSpc>
                <a:spcPts val="3499"/>
              </a:lnSpc>
              <a:spcBef>
                <a:spcPct val="0"/>
              </a:spcBef>
            </a:pPr>
            <a:endParaRPr lang="en-US" sz="2499" b="1" dirty="0">
              <a:solidFill>
                <a:srgbClr val="000000"/>
              </a:solidFill>
              <a:latin typeface="Source Han Sans JP Bold"/>
              <a:ea typeface="Source Han Sans JP Bold"/>
              <a:cs typeface="Source Han Sans JP Bold"/>
              <a:sym typeface="Source Han Sans JP Bold"/>
            </a:endParaRPr>
          </a:p>
          <a:p>
            <a:pPr algn="ctr">
              <a:lnSpc>
                <a:spcPts val="3499"/>
              </a:lnSpc>
              <a:spcBef>
                <a:spcPct val="0"/>
              </a:spcBef>
            </a:pPr>
            <a:r>
              <a:rPr lang="en-US" sz="2499" b="1" dirty="0">
                <a:solidFill>
                  <a:srgbClr val="000000"/>
                </a:solidFill>
                <a:latin typeface="Source Han Sans JP Bold"/>
                <a:ea typeface="Source Han Sans JP Bold"/>
                <a:cs typeface="Source Han Sans JP Bold"/>
                <a:sym typeface="Source Han Sans JP Bold"/>
              </a:rPr>
              <a: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Freeform 2"/>
          <p:cNvSpPr/>
          <p:nvPr/>
        </p:nvSpPr>
        <p:spPr>
          <a:xfrm>
            <a:off x="-343209"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60500"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4664209"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7167918"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9818519" y="-1606248"/>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7" name="Freeform 7"/>
          <p:cNvSpPr/>
          <p:nvPr/>
        </p:nvSpPr>
        <p:spPr>
          <a:xfrm>
            <a:off x="-583852"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2074741" y="5870316"/>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Freeform 9"/>
          <p:cNvSpPr/>
          <p:nvPr/>
        </p:nvSpPr>
        <p:spPr>
          <a:xfrm>
            <a:off x="4664209"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0" name="Freeform 10"/>
          <p:cNvSpPr/>
          <p:nvPr/>
        </p:nvSpPr>
        <p:spPr>
          <a:xfrm>
            <a:off x="7288240"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p:cNvSpPr/>
          <p:nvPr/>
        </p:nvSpPr>
        <p:spPr>
          <a:xfrm>
            <a:off x="9912270"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1492780" y="331058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a:off x="-1552616" y="84561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a:off x="10882668" y="84561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5" name="Freeform 15"/>
          <p:cNvSpPr/>
          <p:nvPr/>
        </p:nvSpPr>
        <p:spPr>
          <a:xfrm>
            <a:off x="11033291" y="331058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a:off x="-489747" y="3915592"/>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17" name="Freeform 17"/>
          <p:cNvSpPr/>
          <p:nvPr/>
        </p:nvSpPr>
        <p:spPr>
          <a:xfrm>
            <a:off x="-601787" y="1468735"/>
            <a:ext cx="1389535" cy="1574463"/>
          </a:xfrm>
          <a:custGeom>
            <a:avLst/>
            <a:gdLst/>
            <a:ahLst/>
            <a:cxnLst/>
            <a:rect l="l" t="t" r="r" b="b"/>
            <a:pathLst>
              <a:path w="1389535" h="1574463">
                <a:moveTo>
                  <a:pt x="0" y="0"/>
                </a:moveTo>
                <a:lnTo>
                  <a:pt x="1389535" y="0"/>
                </a:lnTo>
                <a:lnTo>
                  <a:pt x="1389535" y="1574463"/>
                </a:lnTo>
                <a:lnTo>
                  <a:pt x="0" y="1574463"/>
                </a:lnTo>
                <a:lnTo>
                  <a:pt x="0" y="0"/>
                </a:lnTo>
                <a:close/>
              </a:path>
            </a:pathLst>
          </a:custGeom>
          <a:blipFill>
            <a:blip r:embed="rId12"/>
            <a:stretch>
              <a:fillRect/>
            </a:stretch>
          </a:blipFill>
        </p:spPr>
      </p:sp>
      <p:sp>
        <p:nvSpPr>
          <p:cNvPr id="18" name="Freeform 18"/>
          <p:cNvSpPr/>
          <p:nvPr/>
        </p:nvSpPr>
        <p:spPr>
          <a:xfrm>
            <a:off x="205021" y="-174164"/>
            <a:ext cx="1585860" cy="1565870"/>
          </a:xfrm>
          <a:custGeom>
            <a:avLst/>
            <a:gdLst/>
            <a:ahLst/>
            <a:cxnLst/>
            <a:rect l="l" t="t" r="r" b="b"/>
            <a:pathLst>
              <a:path w="1585860" h="1565870">
                <a:moveTo>
                  <a:pt x="0" y="0"/>
                </a:moveTo>
                <a:lnTo>
                  <a:pt x="1585859" y="0"/>
                </a:lnTo>
                <a:lnTo>
                  <a:pt x="1585859" y="1565870"/>
                </a:lnTo>
                <a:lnTo>
                  <a:pt x="0" y="1565870"/>
                </a:lnTo>
                <a:lnTo>
                  <a:pt x="0" y="0"/>
                </a:lnTo>
                <a:close/>
              </a:path>
            </a:pathLst>
          </a:custGeom>
          <a:blipFill>
            <a:blip r:embed="rId13"/>
            <a:stretch>
              <a:fillRect/>
            </a:stretch>
          </a:blipFill>
        </p:spPr>
      </p:sp>
      <p:sp>
        <p:nvSpPr>
          <p:cNvPr id="19" name="Freeform 19"/>
          <p:cNvSpPr/>
          <p:nvPr/>
        </p:nvSpPr>
        <p:spPr>
          <a:xfrm>
            <a:off x="2639155" y="-355033"/>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0" name="Freeform 20"/>
          <p:cNvSpPr/>
          <p:nvPr/>
        </p:nvSpPr>
        <p:spPr>
          <a:xfrm>
            <a:off x="5582059" y="5809831"/>
            <a:ext cx="1585860" cy="1565870"/>
          </a:xfrm>
          <a:custGeom>
            <a:avLst/>
            <a:gdLst/>
            <a:ahLst/>
            <a:cxnLst/>
            <a:rect l="l" t="t" r="r" b="b"/>
            <a:pathLst>
              <a:path w="1585860" h="1565870">
                <a:moveTo>
                  <a:pt x="0" y="0"/>
                </a:moveTo>
                <a:lnTo>
                  <a:pt x="1585859" y="0"/>
                </a:lnTo>
                <a:lnTo>
                  <a:pt x="1585859" y="1565870"/>
                </a:lnTo>
                <a:lnTo>
                  <a:pt x="0" y="1565870"/>
                </a:lnTo>
                <a:lnTo>
                  <a:pt x="0" y="0"/>
                </a:lnTo>
                <a:close/>
              </a:path>
            </a:pathLst>
          </a:custGeom>
          <a:blipFill>
            <a:blip r:embed="rId13"/>
            <a:stretch>
              <a:fillRect/>
            </a:stretch>
          </a:blipFill>
        </p:spPr>
      </p:sp>
      <p:sp>
        <p:nvSpPr>
          <p:cNvPr id="21" name="Freeform 21"/>
          <p:cNvSpPr/>
          <p:nvPr/>
        </p:nvSpPr>
        <p:spPr>
          <a:xfrm>
            <a:off x="11104864" y="1720501"/>
            <a:ext cx="1167340" cy="1322696"/>
          </a:xfrm>
          <a:custGeom>
            <a:avLst/>
            <a:gdLst/>
            <a:ahLst/>
            <a:cxnLst/>
            <a:rect l="l" t="t" r="r" b="b"/>
            <a:pathLst>
              <a:path w="1167340" h="1322696">
                <a:moveTo>
                  <a:pt x="0" y="0"/>
                </a:moveTo>
                <a:lnTo>
                  <a:pt x="1167340" y="0"/>
                </a:lnTo>
                <a:lnTo>
                  <a:pt x="1167340" y="1322697"/>
                </a:lnTo>
                <a:lnTo>
                  <a:pt x="0" y="1322697"/>
                </a:lnTo>
                <a:lnTo>
                  <a:pt x="0" y="0"/>
                </a:lnTo>
                <a:close/>
              </a:path>
            </a:pathLst>
          </a:custGeom>
          <a:blipFill>
            <a:blip r:embed="rId12"/>
            <a:stretch>
              <a:fillRect/>
            </a:stretch>
          </a:blipFill>
        </p:spPr>
      </p:sp>
      <p:sp>
        <p:nvSpPr>
          <p:cNvPr id="22" name="Freeform 22"/>
          <p:cNvSpPr/>
          <p:nvPr/>
        </p:nvSpPr>
        <p:spPr>
          <a:xfrm>
            <a:off x="2823824" y="5734082"/>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23" name="Freeform 23"/>
          <p:cNvSpPr/>
          <p:nvPr/>
        </p:nvSpPr>
        <p:spPr>
          <a:xfrm>
            <a:off x="8077200" y="-35224"/>
            <a:ext cx="1062701" cy="1204131"/>
          </a:xfrm>
          <a:custGeom>
            <a:avLst/>
            <a:gdLst/>
            <a:ahLst/>
            <a:cxnLst/>
            <a:rect l="l" t="t" r="r" b="b"/>
            <a:pathLst>
              <a:path w="1062701" h="1204131">
                <a:moveTo>
                  <a:pt x="0" y="0"/>
                </a:moveTo>
                <a:lnTo>
                  <a:pt x="1062700" y="0"/>
                </a:lnTo>
                <a:lnTo>
                  <a:pt x="1062700" y="1204132"/>
                </a:lnTo>
                <a:lnTo>
                  <a:pt x="0" y="1204132"/>
                </a:lnTo>
                <a:lnTo>
                  <a:pt x="0" y="0"/>
                </a:lnTo>
                <a:close/>
              </a:path>
            </a:pathLst>
          </a:custGeom>
          <a:blipFill>
            <a:blip r:embed="rId12"/>
            <a:stretch>
              <a:fillRect/>
            </a:stretch>
          </a:blipFill>
        </p:spPr>
      </p:sp>
      <p:sp>
        <p:nvSpPr>
          <p:cNvPr id="24" name="Freeform 24"/>
          <p:cNvSpPr/>
          <p:nvPr/>
        </p:nvSpPr>
        <p:spPr>
          <a:xfrm>
            <a:off x="5145000" y="-368434"/>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5" name="Freeform 25"/>
          <p:cNvSpPr/>
          <p:nvPr/>
        </p:nvSpPr>
        <p:spPr>
          <a:xfrm>
            <a:off x="10240361" y="-661047"/>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6" name="Freeform 26"/>
          <p:cNvSpPr/>
          <p:nvPr/>
        </p:nvSpPr>
        <p:spPr>
          <a:xfrm>
            <a:off x="10552140" y="5573348"/>
            <a:ext cx="1585860" cy="1565870"/>
          </a:xfrm>
          <a:custGeom>
            <a:avLst/>
            <a:gdLst/>
            <a:ahLst/>
            <a:cxnLst/>
            <a:rect l="l" t="t" r="r" b="b"/>
            <a:pathLst>
              <a:path w="1585860" h="1565870">
                <a:moveTo>
                  <a:pt x="0" y="0"/>
                </a:moveTo>
                <a:lnTo>
                  <a:pt x="1585860" y="0"/>
                </a:lnTo>
                <a:lnTo>
                  <a:pt x="1585860" y="1565869"/>
                </a:lnTo>
                <a:lnTo>
                  <a:pt x="0" y="1565869"/>
                </a:lnTo>
                <a:lnTo>
                  <a:pt x="0" y="0"/>
                </a:lnTo>
                <a:close/>
              </a:path>
            </a:pathLst>
          </a:custGeom>
          <a:blipFill>
            <a:blip r:embed="rId13"/>
            <a:stretch>
              <a:fillRect/>
            </a:stretch>
          </a:blipFill>
        </p:spPr>
      </p:sp>
      <p:sp>
        <p:nvSpPr>
          <p:cNvPr id="27" name="Freeform 27"/>
          <p:cNvSpPr/>
          <p:nvPr/>
        </p:nvSpPr>
        <p:spPr>
          <a:xfrm>
            <a:off x="176254" y="5813904"/>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8" name="Freeform 28"/>
          <p:cNvSpPr/>
          <p:nvPr/>
        </p:nvSpPr>
        <p:spPr>
          <a:xfrm rot="-10800000">
            <a:off x="11443232" y="4058717"/>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29" name="Freeform 29"/>
          <p:cNvSpPr/>
          <p:nvPr/>
        </p:nvSpPr>
        <p:spPr>
          <a:xfrm>
            <a:off x="7965072" y="5950099"/>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43209"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60500"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4664209"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7167918"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9818519" y="-1606248"/>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7" name="Freeform 7"/>
          <p:cNvSpPr/>
          <p:nvPr/>
        </p:nvSpPr>
        <p:spPr>
          <a:xfrm>
            <a:off x="-583852"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2074741" y="5870316"/>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Freeform 9"/>
          <p:cNvSpPr/>
          <p:nvPr/>
        </p:nvSpPr>
        <p:spPr>
          <a:xfrm>
            <a:off x="4664209"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0" name="Freeform 10"/>
          <p:cNvSpPr/>
          <p:nvPr/>
        </p:nvSpPr>
        <p:spPr>
          <a:xfrm>
            <a:off x="7288240"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p:cNvSpPr/>
          <p:nvPr/>
        </p:nvSpPr>
        <p:spPr>
          <a:xfrm>
            <a:off x="9912270"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1492780" y="331058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a:off x="-1552616" y="84561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a:off x="10882668" y="84561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5" name="Freeform 15"/>
          <p:cNvSpPr/>
          <p:nvPr/>
        </p:nvSpPr>
        <p:spPr>
          <a:xfrm>
            <a:off x="11033291" y="331058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a:off x="-489747" y="3915592"/>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17" name="Freeform 17"/>
          <p:cNvSpPr/>
          <p:nvPr/>
        </p:nvSpPr>
        <p:spPr>
          <a:xfrm>
            <a:off x="-601787" y="1468735"/>
            <a:ext cx="1389535" cy="1574463"/>
          </a:xfrm>
          <a:custGeom>
            <a:avLst/>
            <a:gdLst/>
            <a:ahLst/>
            <a:cxnLst/>
            <a:rect l="l" t="t" r="r" b="b"/>
            <a:pathLst>
              <a:path w="1389535" h="1574463">
                <a:moveTo>
                  <a:pt x="0" y="0"/>
                </a:moveTo>
                <a:lnTo>
                  <a:pt x="1389535" y="0"/>
                </a:lnTo>
                <a:lnTo>
                  <a:pt x="1389535" y="1574463"/>
                </a:lnTo>
                <a:lnTo>
                  <a:pt x="0" y="1574463"/>
                </a:lnTo>
                <a:lnTo>
                  <a:pt x="0" y="0"/>
                </a:lnTo>
                <a:close/>
              </a:path>
            </a:pathLst>
          </a:custGeom>
          <a:blipFill>
            <a:blip r:embed="rId12"/>
            <a:stretch>
              <a:fillRect/>
            </a:stretch>
          </a:blipFill>
        </p:spPr>
      </p:sp>
      <p:sp>
        <p:nvSpPr>
          <p:cNvPr id="18" name="Freeform 18"/>
          <p:cNvSpPr/>
          <p:nvPr/>
        </p:nvSpPr>
        <p:spPr>
          <a:xfrm>
            <a:off x="205021" y="-174164"/>
            <a:ext cx="1585860" cy="1565870"/>
          </a:xfrm>
          <a:custGeom>
            <a:avLst/>
            <a:gdLst/>
            <a:ahLst/>
            <a:cxnLst/>
            <a:rect l="l" t="t" r="r" b="b"/>
            <a:pathLst>
              <a:path w="1585860" h="1565870">
                <a:moveTo>
                  <a:pt x="0" y="0"/>
                </a:moveTo>
                <a:lnTo>
                  <a:pt x="1585859" y="0"/>
                </a:lnTo>
                <a:lnTo>
                  <a:pt x="1585859" y="1565870"/>
                </a:lnTo>
                <a:lnTo>
                  <a:pt x="0" y="1565870"/>
                </a:lnTo>
                <a:lnTo>
                  <a:pt x="0" y="0"/>
                </a:lnTo>
                <a:close/>
              </a:path>
            </a:pathLst>
          </a:custGeom>
          <a:blipFill>
            <a:blip r:embed="rId13"/>
            <a:stretch>
              <a:fillRect/>
            </a:stretch>
          </a:blipFill>
        </p:spPr>
      </p:sp>
      <p:sp>
        <p:nvSpPr>
          <p:cNvPr id="19" name="Freeform 19"/>
          <p:cNvSpPr/>
          <p:nvPr/>
        </p:nvSpPr>
        <p:spPr>
          <a:xfrm>
            <a:off x="2639155" y="-355033"/>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0" name="Freeform 20"/>
          <p:cNvSpPr/>
          <p:nvPr/>
        </p:nvSpPr>
        <p:spPr>
          <a:xfrm>
            <a:off x="5582059" y="5809831"/>
            <a:ext cx="1585860" cy="1565870"/>
          </a:xfrm>
          <a:custGeom>
            <a:avLst/>
            <a:gdLst/>
            <a:ahLst/>
            <a:cxnLst/>
            <a:rect l="l" t="t" r="r" b="b"/>
            <a:pathLst>
              <a:path w="1585860" h="1565870">
                <a:moveTo>
                  <a:pt x="0" y="0"/>
                </a:moveTo>
                <a:lnTo>
                  <a:pt x="1585859" y="0"/>
                </a:lnTo>
                <a:lnTo>
                  <a:pt x="1585859" y="1565870"/>
                </a:lnTo>
                <a:lnTo>
                  <a:pt x="0" y="1565870"/>
                </a:lnTo>
                <a:lnTo>
                  <a:pt x="0" y="0"/>
                </a:lnTo>
                <a:close/>
              </a:path>
            </a:pathLst>
          </a:custGeom>
          <a:blipFill>
            <a:blip r:embed="rId13"/>
            <a:stretch>
              <a:fillRect/>
            </a:stretch>
          </a:blipFill>
        </p:spPr>
      </p:sp>
      <p:sp>
        <p:nvSpPr>
          <p:cNvPr id="21" name="Freeform 21"/>
          <p:cNvSpPr/>
          <p:nvPr/>
        </p:nvSpPr>
        <p:spPr>
          <a:xfrm>
            <a:off x="11104864" y="1720501"/>
            <a:ext cx="1167340" cy="1322696"/>
          </a:xfrm>
          <a:custGeom>
            <a:avLst/>
            <a:gdLst/>
            <a:ahLst/>
            <a:cxnLst/>
            <a:rect l="l" t="t" r="r" b="b"/>
            <a:pathLst>
              <a:path w="1167340" h="1322696">
                <a:moveTo>
                  <a:pt x="0" y="0"/>
                </a:moveTo>
                <a:lnTo>
                  <a:pt x="1167340" y="0"/>
                </a:lnTo>
                <a:lnTo>
                  <a:pt x="1167340" y="1322697"/>
                </a:lnTo>
                <a:lnTo>
                  <a:pt x="0" y="1322697"/>
                </a:lnTo>
                <a:lnTo>
                  <a:pt x="0" y="0"/>
                </a:lnTo>
                <a:close/>
              </a:path>
            </a:pathLst>
          </a:custGeom>
          <a:blipFill>
            <a:blip r:embed="rId12"/>
            <a:stretch>
              <a:fillRect/>
            </a:stretch>
          </a:blipFill>
        </p:spPr>
      </p:sp>
      <p:sp>
        <p:nvSpPr>
          <p:cNvPr id="22" name="Freeform 22"/>
          <p:cNvSpPr/>
          <p:nvPr/>
        </p:nvSpPr>
        <p:spPr>
          <a:xfrm>
            <a:off x="2823824" y="5734082"/>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23" name="Freeform 23"/>
          <p:cNvSpPr/>
          <p:nvPr/>
        </p:nvSpPr>
        <p:spPr>
          <a:xfrm>
            <a:off x="8078273" y="-67180"/>
            <a:ext cx="1062701" cy="1204131"/>
          </a:xfrm>
          <a:custGeom>
            <a:avLst/>
            <a:gdLst/>
            <a:ahLst/>
            <a:cxnLst/>
            <a:rect l="l" t="t" r="r" b="b"/>
            <a:pathLst>
              <a:path w="1062701" h="1204131">
                <a:moveTo>
                  <a:pt x="0" y="0"/>
                </a:moveTo>
                <a:lnTo>
                  <a:pt x="1062700" y="0"/>
                </a:lnTo>
                <a:lnTo>
                  <a:pt x="1062700" y="1204132"/>
                </a:lnTo>
                <a:lnTo>
                  <a:pt x="0" y="1204132"/>
                </a:lnTo>
                <a:lnTo>
                  <a:pt x="0" y="0"/>
                </a:lnTo>
                <a:close/>
              </a:path>
            </a:pathLst>
          </a:custGeom>
          <a:blipFill>
            <a:blip r:embed="rId12"/>
            <a:stretch>
              <a:fillRect/>
            </a:stretch>
          </a:blipFill>
        </p:spPr>
      </p:sp>
      <p:sp>
        <p:nvSpPr>
          <p:cNvPr id="24" name="Freeform 24"/>
          <p:cNvSpPr/>
          <p:nvPr/>
        </p:nvSpPr>
        <p:spPr>
          <a:xfrm>
            <a:off x="5145000" y="-368434"/>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5" name="Freeform 25"/>
          <p:cNvSpPr/>
          <p:nvPr/>
        </p:nvSpPr>
        <p:spPr>
          <a:xfrm>
            <a:off x="10240361" y="-661047"/>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6" name="Freeform 26"/>
          <p:cNvSpPr/>
          <p:nvPr/>
        </p:nvSpPr>
        <p:spPr>
          <a:xfrm>
            <a:off x="10552140" y="5573348"/>
            <a:ext cx="1585860" cy="1565870"/>
          </a:xfrm>
          <a:custGeom>
            <a:avLst/>
            <a:gdLst/>
            <a:ahLst/>
            <a:cxnLst/>
            <a:rect l="l" t="t" r="r" b="b"/>
            <a:pathLst>
              <a:path w="1585860" h="1565870">
                <a:moveTo>
                  <a:pt x="0" y="0"/>
                </a:moveTo>
                <a:lnTo>
                  <a:pt x="1585860" y="0"/>
                </a:lnTo>
                <a:lnTo>
                  <a:pt x="1585860" y="1565869"/>
                </a:lnTo>
                <a:lnTo>
                  <a:pt x="0" y="1565869"/>
                </a:lnTo>
                <a:lnTo>
                  <a:pt x="0" y="0"/>
                </a:lnTo>
                <a:close/>
              </a:path>
            </a:pathLst>
          </a:custGeom>
          <a:blipFill>
            <a:blip r:embed="rId13"/>
            <a:stretch>
              <a:fillRect/>
            </a:stretch>
          </a:blipFill>
        </p:spPr>
      </p:sp>
      <p:sp>
        <p:nvSpPr>
          <p:cNvPr id="27" name="Freeform 27"/>
          <p:cNvSpPr/>
          <p:nvPr/>
        </p:nvSpPr>
        <p:spPr>
          <a:xfrm>
            <a:off x="176254" y="5813904"/>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8" name="Freeform 28"/>
          <p:cNvSpPr/>
          <p:nvPr/>
        </p:nvSpPr>
        <p:spPr>
          <a:xfrm rot="-10800000">
            <a:off x="11443232" y="4058717"/>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29" name="Freeform 29"/>
          <p:cNvSpPr/>
          <p:nvPr/>
        </p:nvSpPr>
        <p:spPr>
          <a:xfrm>
            <a:off x="7965072" y="5950099"/>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30" name="TextBox 30"/>
          <p:cNvSpPr txBox="1"/>
          <p:nvPr/>
        </p:nvSpPr>
        <p:spPr>
          <a:xfrm>
            <a:off x="342899" y="1266621"/>
            <a:ext cx="11599319" cy="4330994"/>
          </a:xfrm>
          <a:prstGeom prst="rect">
            <a:avLst/>
          </a:prstGeom>
        </p:spPr>
        <p:txBody>
          <a:bodyPr wrap="square" lIns="0" tIns="0" rIns="0" bIns="0" rtlCol="0" anchor="t">
            <a:spAutoFit/>
          </a:bodyPr>
          <a:lstStyle/>
          <a:p>
            <a:pPr algn="l">
              <a:lnSpc>
                <a:spcPts val="3359"/>
              </a:lnSpc>
              <a:spcBef>
                <a:spcPct val="0"/>
              </a:spcBef>
            </a:pPr>
            <a:r>
              <a:rPr lang="en-US" sz="2399" b="1" dirty="0">
                <a:solidFill>
                  <a:srgbClr val="000000"/>
                </a:solidFill>
                <a:latin typeface="Source Han Sans JP Bold"/>
                <a:ea typeface="Source Han Sans JP Bold"/>
                <a:cs typeface="Source Han Sans JP Bold"/>
                <a:sym typeface="Source Han Sans JP Bold"/>
              </a:rPr>
              <a:t>・</a:t>
            </a:r>
            <a:r>
              <a:rPr lang="en-US" sz="2399" b="1" dirty="0" err="1">
                <a:solidFill>
                  <a:srgbClr val="000000"/>
                </a:solidFill>
                <a:latin typeface="Source Han Sans JP Bold"/>
                <a:ea typeface="Source Han Sans JP Bold"/>
                <a:cs typeface="Source Han Sans JP Bold"/>
                <a:sym typeface="Source Han Sans JP Bold"/>
              </a:rPr>
              <a:t>参加乳児の緊張をほぐすために始めた調査だったが、緊張しているのは母親も同じだということが</a:t>
            </a:r>
            <a:r>
              <a:rPr lang="ja-JP" altLang="en-US" sz="2399" b="1" dirty="0">
                <a:solidFill>
                  <a:srgbClr val="000000"/>
                </a:solidFill>
                <a:latin typeface="Source Han Sans JP Bold"/>
                <a:ea typeface="Source Han Sans JP Bold"/>
                <a:cs typeface="Source Han Sans JP Bold"/>
                <a:sym typeface="Source Han Sans JP Bold"/>
              </a:rPr>
              <a:t>改めて</a:t>
            </a:r>
            <a:r>
              <a:rPr lang="en-US" sz="2399" b="1" dirty="0" err="1">
                <a:solidFill>
                  <a:srgbClr val="000000"/>
                </a:solidFill>
                <a:latin typeface="Source Han Sans JP Bold"/>
                <a:ea typeface="Source Han Sans JP Bold"/>
                <a:cs typeface="Source Han Sans JP Bold"/>
                <a:sym typeface="Source Han Sans JP Bold"/>
              </a:rPr>
              <a:t>わかった</a:t>
            </a:r>
            <a:r>
              <a:rPr lang="en-US" sz="2399" b="1" dirty="0">
                <a:solidFill>
                  <a:srgbClr val="000000"/>
                </a:solidFill>
                <a:latin typeface="Source Han Sans JP Bold"/>
                <a:ea typeface="Source Han Sans JP Bold"/>
                <a:cs typeface="Source Han Sans JP Bold"/>
                <a:sym typeface="Source Han Sans JP Bold"/>
              </a:rPr>
              <a:t>。</a:t>
            </a:r>
          </a:p>
          <a:p>
            <a:pPr algn="l">
              <a:lnSpc>
                <a:spcPts val="3359"/>
              </a:lnSpc>
              <a:spcBef>
                <a:spcPct val="0"/>
              </a:spcBef>
            </a:pPr>
            <a:endParaRPr lang="en-US" sz="2399" b="1" dirty="0">
              <a:solidFill>
                <a:srgbClr val="000000"/>
              </a:solidFill>
              <a:latin typeface="Source Han Sans JP Bold"/>
              <a:ea typeface="Source Han Sans JP Bold"/>
              <a:cs typeface="Source Han Sans JP Bold"/>
              <a:sym typeface="Source Han Sans JP Bold"/>
            </a:endParaRPr>
          </a:p>
          <a:p>
            <a:pPr algn="l">
              <a:lnSpc>
                <a:spcPts val="3359"/>
              </a:lnSpc>
              <a:spcBef>
                <a:spcPct val="0"/>
              </a:spcBef>
            </a:pPr>
            <a:r>
              <a:rPr lang="en-US" sz="2399" b="1" dirty="0">
                <a:solidFill>
                  <a:srgbClr val="000000"/>
                </a:solidFill>
                <a:latin typeface="Source Han Sans JP Bold"/>
                <a:ea typeface="Source Han Sans JP Bold"/>
                <a:cs typeface="Source Han Sans JP Bold"/>
                <a:sym typeface="Source Han Sans JP Bold"/>
              </a:rPr>
              <a:t>・アンケートには出ておらず、私の観察の結果ではあるが、絵本を読み聞かせている時、母は大抵の場合我が子の反応を気にしており、我が子が笑うと共に笑い、リラックスモードになっていく。</a:t>
            </a:r>
          </a:p>
          <a:p>
            <a:pPr algn="l">
              <a:lnSpc>
                <a:spcPts val="3359"/>
              </a:lnSpc>
              <a:spcBef>
                <a:spcPct val="0"/>
              </a:spcBef>
            </a:pPr>
            <a:endParaRPr lang="en-US" sz="2399" b="1" dirty="0">
              <a:solidFill>
                <a:srgbClr val="000000"/>
              </a:solidFill>
              <a:latin typeface="Source Han Sans JP Bold"/>
              <a:ea typeface="Source Han Sans JP Bold"/>
              <a:cs typeface="Source Han Sans JP Bold"/>
              <a:sym typeface="Source Han Sans JP Bold"/>
            </a:endParaRPr>
          </a:p>
          <a:p>
            <a:pPr algn="l">
              <a:lnSpc>
                <a:spcPts val="3359"/>
              </a:lnSpc>
              <a:spcBef>
                <a:spcPct val="0"/>
              </a:spcBef>
            </a:pPr>
            <a:r>
              <a:rPr lang="en-US" sz="2399" b="1" dirty="0">
                <a:solidFill>
                  <a:srgbClr val="000000"/>
                </a:solidFill>
                <a:latin typeface="Source Han Sans JP Bold"/>
                <a:ea typeface="Source Han Sans JP Bold"/>
                <a:cs typeface="Source Han Sans JP Bold"/>
                <a:sym typeface="Source Han Sans JP Bold"/>
              </a:rPr>
              <a:t>・真剣な顔を見ると反応が薄いのではないかと気にしたり、逆に真剣な顔に笑ってしまうなどの母の姿も見られた。我が子の反応によって母の反応も一喜一憂である。</a:t>
            </a:r>
          </a:p>
          <a:p>
            <a:pPr algn="l">
              <a:lnSpc>
                <a:spcPts val="3359"/>
              </a:lnSpc>
              <a:spcBef>
                <a:spcPct val="0"/>
              </a:spcBef>
            </a:pPr>
            <a:endParaRPr lang="en-US" sz="2399" b="1" dirty="0">
              <a:solidFill>
                <a:srgbClr val="000000"/>
              </a:solidFill>
              <a:latin typeface="Source Han Sans JP Bold"/>
              <a:ea typeface="Source Han Sans JP Bold"/>
              <a:cs typeface="Source Han Sans JP Bold"/>
              <a:sym typeface="Source Han Sans JP Bold"/>
            </a:endParaRPr>
          </a:p>
        </p:txBody>
      </p:sp>
      <p:sp>
        <p:nvSpPr>
          <p:cNvPr id="31" name="TextBox 31"/>
          <p:cNvSpPr txBox="1"/>
          <p:nvPr/>
        </p:nvSpPr>
        <p:spPr>
          <a:xfrm>
            <a:off x="393170" y="153476"/>
            <a:ext cx="1714500" cy="455295"/>
          </a:xfrm>
          <a:prstGeom prst="rect">
            <a:avLst/>
          </a:prstGeom>
        </p:spPr>
        <p:txBody>
          <a:bodyPr lIns="0" tIns="0" rIns="0" bIns="0" rtlCol="0" anchor="t">
            <a:spAutoFit/>
          </a:bodyPr>
          <a:lstStyle/>
          <a:p>
            <a:pPr algn="ctr">
              <a:lnSpc>
                <a:spcPts val="3779"/>
              </a:lnSpc>
              <a:spcBef>
                <a:spcPct val="0"/>
              </a:spcBef>
            </a:pPr>
            <a:r>
              <a:rPr lang="en-US" sz="2700" b="1">
                <a:solidFill>
                  <a:srgbClr val="000000"/>
                </a:solidFill>
                <a:latin typeface="Source Han Sans JP Bold"/>
                <a:ea typeface="Source Han Sans JP Bold"/>
                <a:cs typeface="Source Han Sans JP Bold"/>
                <a:sym typeface="Source Han Sans JP Bold"/>
              </a:rPr>
              <a:t>８．まとめ</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43209"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60500"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4664209"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7167918"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9818519" y="-1606248"/>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7" name="Freeform 7"/>
          <p:cNvSpPr/>
          <p:nvPr/>
        </p:nvSpPr>
        <p:spPr>
          <a:xfrm>
            <a:off x="-583852"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2074741" y="5870316"/>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Freeform 9"/>
          <p:cNvSpPr/>
          <p:nvPr/>
        </p:nvSpPr>
        <p:spPr>
          <a:xfrm>
            <a:off x="4664209"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0" name="Freeform 10"/>
          <p:cNvSpPr/>
          <p:nvPr/>
        </p:nvSpPr>
        <p:spPr>
          <a:xfrm>
            <a:off x="7288240"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p:cNvSpPr/>
          <p:nvPr/>
        </p:nvSpPr>
        <p:spPr>
          <a:xfrm>
            <a:off x="9912270"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1492780" y="331058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a:off x="-1552616" y="84561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a:off x="10882668" y="84561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5" name="Freeform 15"/>
          <p:cNvSpPr/>
          <p:nvPr/>
        </p:nvSpPr>
        <p:spPr>
          <a:xfrm>
            <a:off x="11033291" y="331058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a:off x="-489747" y="3915592"/>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17" name="Freeform 17"/>
          <p:cNvSpPr/>
          <p:nvPr/>
        </p:nvSpPr>
        <p:spPr>
          <a:xfrm>
            <a:off x="-601787" y="1468735"/>
            <a:ext cx="1389535" cy="1574463"/>
          </a:xfrm>
          <a:custGeom>
            <a:avLst/>
            <a:gdLst/>
            <a:ahLst/>
            <a:cxnLst/>
            <a:rect l="l" t="t" r="r" b="b"/>
            <a:pathLst>
              <a:path w="1389535" h="1574463">
                <a:moveTo>
                  <a:pt x="0" y="0"/>
                </a:moveTo>
                <a:lnTo>
                  <a:pt x="1389535" y="0"/>
                </a:lnTo>
                <a:lnTo>
                  <a:pt x="1389535" y="1574463"/>
                </a:lnTo>
                <a:lnTo>
                  <a:pt x="0" y="1574463"/>
                </a:lnTo>
                <a:lnTo>
                  <a:pt x="0" y="0"/>
                </a:lnTo>
                <a:close/>
              </a:path>
            </a:pathLst>
          </a:custGeom>
          <a:blipFill>
            <a:blip r:embed="rId12"/>
            <a:stretch>
              <a:fillRect/>
            </a:stretch>
          </a:blipFill>
        </p:spPr>
      </p:sp>
      <p:sp>
        <p:nvSpPr>
          <p:cNvPr id="18" name="Freeform 18"/>
          <p:cNvSpPr/>
          <p:nvPr/>
        </p:nvSpPr>
        <p:spPr>
          <a:xfrm>
            <a:off x="205021" y="-174164"/>
            <a:ext cx="1585860" cy="1565870"/>
          </a:xfrm>
          <a:custGeom>
            <a:avLst/>
            <a:gdLst/>
            <a:ahLst/>
            <a:cxnLst/>
            <a:rect l="l" t="t" r="r" b="b"/>
            <a:pathLst>
              <a:path w="1585860" h="1565870">
                <a:moveTo>
                  <a:pt x="0" y="0"/>
                </a:moveTo>
                <a:lnTo>
                  <a:pt x="1585859" y="0"/>
                </a:lnTo>
                <a:lnTo>
                  <a:pt x="1585859" y="1565870"/>
                </a:lnTo>
                <a:lnTo>
                  <a:pt x="0" y="1565870"/>
                </a:lnTo>
                <a:lnTo>
                  <a:pt x="0" y="0"/>
                </a:lnTo>
                <a:close/>
              </a:path>
            </a:pathLst>
          </a:custGeom>
          <a:blipFill>
            <a:blip r:embed="rId13"/>
            <a:stretch>
              <a:fillRect/>
            </a:stretch>
          </a:blipFill>
        </p:spPr>
      </p:sp>
      <p:sp>
        <p:nvSpPr>
          <p:cNvPr id="19" name="Freeform 19"/>
          <p:cNvSpPr/>
          <p:nvPr/>
        </p:nvSpPr>
        <p:spPr>
          <a:xfrm>
            <a:off x="2639155" y="-355033"/>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0" name="Freeform 20"/>
          <p:cNvSpPr/>
          <p:nvPr/>
        </p:nvSpPr>
        <p:spPr>
          <a:xfrm>
            <a:off x="5582059" y="5809831"/>
            <a:ext cx="1585860" cy="1565870"/>
          </a:xfrm>
          <a:custGeom>
            <a:avLst/>
            <a:gdLst/>
            <a:ahLst/>
            <a:cxnLst/>
            <a:rect l="l" t="t" r="r" b="b"/>
            <a:pathLst>
              <a:path w="1585860" h="1565870">
                <a:moveTo>
                  <a:pt x="0" y="0"/>
                </a:moveTo>
                <a:lnTo>
                  <a:pt x="1585859" y="0"/>
                </a:lnTo>
                <a:lnTo>
                  <a:pt x="1585859" y="1565870"/>
                </a:lnTo>
                <a:lnTo>
                  <a:pt x="0" y="1565870"/>
                </a:lnTo>
                <a:lnTo>
                  <a:pt x="0" y="0"/>
                </a:lnTo>
                <a:close/>
              </a:path>
            </a:pathLst>
          </a:custGeom>
          <a:blipFill>
            <a:blip r:embed="rId13"/>
            <a:stretch>
              <a:fillRect/>
            </a:stretch>
          </a:blipFill>
        </p:spPr>
      </p:sp>
      <p:sp>
        <p:nvSpPr>
          <p:cNvPr id="21" name="Freeform 21"/>
          <p:cNvSpPr/>
          <p:nvPr/>
        </p:nvSpPr>
        <p:spPr>
          <a:xfrm>
            <a:off x="11104864" y="1720501"/>
            <a:ext cx="1167340" cy="1322696"/>
          </a:xfrm>
          <a:custGeom>
            <a:avLst/>
            <a:gdLst/>
            <a:ahLst/>
            <a:cxnLst/>
            <a:rect l="l" t="t" r="r" b="b"/>
            <a:pathLst>
              <a:path w="1167340" h="1322696">
                <a:moveTo>
                  <a:pt x="0" y="0"/>
                </a:moveTo>
                <a:lnTo>
                  <a:pt x="1167340" y="0"/>
                </a:lnTo>
                <a:lnTo>
                  <a:pt x="1167340" y="1322697"/>
                </a:lnTo>
                <a:lnTo>
                  <a:pt x="0" y="1322697"/>
                </a:lnTo>
                <a:lnTo>
                  <a:pt x="0" y="0"/>
                </a:lnTo>
                <a:close/>
              </a:path>
            </a:pathLst>
          </a:custGeom>
          <a:blipFill>
            <a:blip r:embed="rId12"/>
            <a:stretch>
              <a:fillRect/>
            </a:stretch>
          </a:blipFill>
        </p:spPr>
      </p:sp>
      <p:sp>
        <p:nvSpPr>
          <p:cNvPr id="22" name="Freeform 22"/>
          <p:cNvSpPr/>
          <p:nvPr/>
        </p:nvSpPr>
        <p:spPr>
          <a:xfrm>
            <a:off x="2823824" y="5734082"/>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23" name="Freeform 23"/>
          <p:cNvSpPr/>
          <p:nvPr/>
        </p:nvSpPr>
        <p:spPr>
          <a:xfrm>
            <a:off x="8078273" y="-67180"/>
            <a:ext cx="1062701" cy="1204131"/>
          </a:xfrm>
          <a:custGeom>
            <a:avLst/>
            <a:gdLst/>
            <a:ahLst/>
            <a:cxnLst/>
            <a:rect l="l" t="t" r="r" b="b"/>
            <a:pathLst>
              <a:path w="1062701" h="1204131">
                <a:moveTo>
                  <a:pt x="0" y="0"/>
                </a:moveTo>
                <a:lnTo>
                  <a:pt x="1062700" y="0"/>
                </a:lnTo>
                <a:lnTo>
                  <a:pt x="1062700" y="1204132"/>
                </a:lnTo>
                <a:lnTo>
                  <a:pt x="0" y="1204132"/>
                </a:lnTo>
                <a:lnTo>
                  <a:pt x="0" y="0"/>
                </a:lnTo>
                <a:close/>
              </a:path>
            </a:pathLst>
          </a:custGeom>
          <a:blipFill>
            <a:blip r:embed="rId12"/>
            <a:stretch>
              <a:fillRect/>
            </a:stretch>
          </a:blipFill>
        </p:spPr>
      </p:sp>
      <p:sp>
        <p:nvSpPr>
          <p:cNvPr id="24" name="Freeform 24"/>
          <p:cNvSpPr/>
          <p:nvPr/>
        </p:nvSpPr>
        <p:spPr>
          <a:xfrm>
            <a:off x="5145000" y="-368434"/>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5" name="Freeform 25"/>
          <p:cNvSpPr/>
          <p:nvPr/>
        </p:nvSpPr>
        <p:spPr>
          <a:xfrm>
            <a:off x="10240361" y="-661047"/>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6" name="Freeform 26"/>
          <p:cNvSpPr/>
          <p:nvPr/>
        </p:nvSpPr>
        <p:spPr>
          <a:xfrm>
            <a:off x="10552140" y="5573348"/>
            <a:ext cx="1585860" cy="1565870"/>
          </a:xfrm>
          <a:custGeom>
            <a:avLst/>
            <a:gdLst/>
            <a:ahLst/>
            <a:cxnLst/>
            <a:rect l="l" t="t" r="r" b="b"/>
            <a:pathLst>
              <a:path w="1585860" h="1565870">
                <a:moveTo>
                  <a:pt x="0" y="0"/>
                </a:moveTo>
                <a:lnTo>
                  <a:pt x="1585860" y="0"/>
                </a:lnTo>
                <a:lnTo>
                  <a:pt x="1585860" y="1565869"/>
                </a:lnTo>
                <a:lnTo>
                  <a:pt x="0" y="1565869"/>
                </a:lnTo>
                <a:lnTo>
                  <a:pt x="0" y="0"/>
                </a:lnTo>
                <a:close/>
              </a:path>
            </a:pathLst>
          </a:custGeom>
          <a:blipFill>
            <a:blip r:embed="rId13"/>
            <a:stretch>
              <a:fillRect/>
            </a:stretch>
          </a:blipFill>
        </p:spPr>
      </p:sp>
      <p:sp>
        <p:nvSpPr>
          <p:cNvPr id="27" name="Freeform 27"/>
          <p:cNvSpPr/>
          <p:nvPr/>
        </p:nvSpPr>
        <p:spPr>
          <a:xfrm>
            <a:off x="176254" y="5813904"/>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8" name="Freeform 28"/>
          <p:cNvSpPr/>
          <p:nvPr/>
        </p:nvSpPr>
        <p:spPr>
          <a:xfrm rot="-10800000">
            <a:off x="11443232" y="4058717"/>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29" name="Freeform 29"/>
          <p:cNvSpPr/>
          <p:nvPr/>
        </p:nvSpPr>
        <p:spPr>
          <a:xfrm>
            <a:off x="7965072" y="5950099"/>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30" name="TextBox 30"/>
          <p:cNvSpPr txBox="1"/>
          <p:nvPr/>
        </p:nvSpPr>
        <p:spPr>
          <a:xfrm>
            <a:off x="92980" y="190240"/>
            <a:ext cx="12099140" cy="4365626"/>
          </a:xfrm>
          <a:prstGeom prst="rect">
            <a:avLst/>
          </a:prstGeom>
        </p:spPr>
        <p:txBody>
          <a:bodyPr lIns="0" tIns="0" rIns="0" bIns="0" rtlCol="0" anchor="t">
            <a:spAutoFit/>
          </a:bodyPr>
          <a:lstStyle/>
          <a:p>
            <a:pPr algn="l">
              <a:lnSpc>
                <a:spcPts val="3499"/>
              </a:lnSpc>
              <a:spcBef>
                <a:spcPct val="0"/>
              </a:spcBef>
            </a:pPr>
            <a:r>
              <a:rPr lang="en-US" sz="2499" b="1">
                <a:solidFill>
                  <a:srgbClr val="000000"/>
                </a:solidFill>
                <a:latin typeface="Source Han Sans JP Bold"/>
                <a:ea typeface="Source Han Sans JP Bold"/>
                <a:cs typeface="Source Han Sans JP Bold"/>
                <a:sym typeface="Source Han Sans JP Bold"/>
              </a:rPr>
              <a:t>・絵本を通して乳児の成長、発達を声掛けをしながら言葉のシャワーをかけてあげることの大切さ等を柔らかく伝えていく</a:t>
            </a:r>
          </a:p>
          <a:p>
            <a:pPr algn="l">
              <a:lnSpc>
                <a:spcPts val="3499"/>
              </a:lnSpc>
              <a:spcBef>
                <a:spcPct val="0"/>
              </a:spcBef>
            </a:pPr>
            <a:endParaRPr lang="en-US" sz="2499" b="1">
              <a:solidFill>
                <a:srgbClr val="000000"/>
              </a:solidFill>
              <a:latin typeface="Source Han Sans JP Bold"/>
              <a:ea typeface="Source Han Sans JP Bold"/>
              <a:cs typeface="Source Han Sans JP Bold"/>
              <a:sym typeface="Source Han Sans JP Bold"/>
            </a:endParaRPr>
          </a:p>
          <a:p>
            <a:pPr algn="l">
              <a:lnSpc>
                <a:spcPts val="3499"/>
              </a:lnSpc>
              <a:spcBef>
                <a:spcPct val="0"/>
              </a:spcBef>
            </a:pPr>
            <a:r>
              <a:rPr lang="en-US" sz="2499" b="1">
                <a:solidFill>
                  <a:srgbClr val="000000"/>
                </a:solidFill>
                <a:latin typeface="Source Han Sans JP Bold"/>
                <a:ea typeface="Source Han Sans JP Bold"/>
                <a:cs typeface="Source Han Sans JP Bold"/>
                <a:sym typeface="Source Han Sans JP Bold"/>
              </a:rPr>
              <a:t>・母の緊張もほぐしてからベビーマッサージを始めると、母の表情も穏やかになり、触れることの大切さがさらに伝わる</a:t>
            </a:r>
          </a:p>
          <a:p>
            <a:pPr algn="l">
              <a:lnSpc>
                <a:spcPts val="3499"/>
              </a:lnSpc>
              <a:spcBef>
                <a:spcPct val="0"/>
              </a:spcBef>
            </a:pPr>
            <a:endParaRPr lang="en-US" sz="2499" b="1">
              <a:solidFill>
                <a:srgbClr val="000000"/>
              </a:solidFill>
              <a:latin typeface="Source Han Sans JP Bold"/>
              <a:ea typeface="Source Han Sans JP Bold"/>
              <a:cs typeface="Source Han Sans JP Bold"/>
              <a:sym typeface="Source Han Sans JP Bold"/>
            </a:endParaRPr>
          </a:p>
          <a:p>
            <a:pPr algn="l">
              <a:lnSpc>
                <a:spcPts val="3499"/>
              </a:lnSpc>
              <a:spcBef>
                <a:spcPct val="0"/>
              </a:spcBef>
            </a:pPr>
            <a:r>
              <a:rPr lang="en-US" sz="2499" b="1">
                <a:solidFill>
                  <a:srgbClr val="000000"/>
                </a:solidFill>
                <a:latin typeface="Source Han Sans JP Bold"/>
                <a:ea typeface="Source Han Sans JP Bold"/>
                <a:cs typeface="Source Han Sans JP Bold"/>
                <a:sym typeface="Source Han Sans JP Bold"/>
              </a:rPr>
              <a:t>・親子にとって癒しのひと時になるのではないかと思う。リラックスという名の安心感を手に入れているのではないかと思う。</a:t>
            </a:r>
          </a:p>
          <a:p>
            <a:pPr algn="l">
              <a:lnSpc>
                <a:spcPts val="3499"/>
              </a:lnSpc>
              <a:spcBef>
                <a:spcPct val="0"/>
              </a:spcBef>
            </a:pPr>
            <a:endParaRPr lang="en-US" sz="2499" b="1">
              <a:solidFill>
                <a:srgbClr val="000000"/>
              </a:solidFill>
              <a:latin typeface="Source Han Sans JP Bold"/>
              <a:ea typeface="Source Han Sans JP Bold"/>
              <a:cs typeface="Source Han Sans JP Bold"/>
              <a:sym typeface="Source Han Sans JP Bold"/>
            </a:endParaRPr>
          </a:p>
          <a:p>
            <a:pPr algn="l">
              <a:lnSpc>
                <a:spcPts val="3499"/>
              </a:lnSpc>
              <a:spcBef>
                <a:spcPct val="0"/>
              </a:spcBef>
            </a:pPr>
            <a:endParaRPr lang="en-US" sz="2499" b="1">
              <a:solidFill>
                <a:srgbClr val="000000"/>
              </a:solidFill>
              <a:latin typeface="Source Han Sans JP Bold"/>
              <a:ea typeface="Source Han Sans JP Bold"/>
              <a:cs typeface="Source Han Sans JP Bold"/>
              <a:sym typeface="Source Han Sans JP Bo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43209"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60500"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4664209"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7167918"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9818519" y="-1606248"/>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7" name="Freeform 7"/>
          <p:cNvSpPr/>
          <p:nvPr/>
        </p:nvSpPr>
        <p:spPr>
          <a:xfrm>
            <a:off x="-583852"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2074741" y="5870316"/>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Freeform 9"/>
          <p:cNvSpPr/>
          <p:nvPr/>
        </p:nvSpPr>
        <p:spPr>
          <a:xfrm>
            <a:off x="4664209"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0" name="Freeform 10"/>
          <p:cNvSpPr/>
          <p:nvPr/>
        </p:nvSpPr>
        <p:spPr>
          <a:xfrm>
            <a:off x="7288240"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p:cNvSpPr/>
          <p:nvPr/>
        </p:nvSpPr>
        <p:spPr>
          <a:xfrm>
            <a:off x="9912270"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1492780" y="331058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a:off x="-1552616" y="84561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a:off x="10882668" y="84561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5" name="Freeform 15"/>
          <p:cNvSpPr/>
          <p:nvPr/>
        </p:nvSpPr>
        <p:spPr>
          <a:xfrm>
            <a:off x="11033291" y="331058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a:off x="-489747" y="3915592"/>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17" name="Freeform 17"/>
          <p:cNvSpPr/>
          <p:nvPr/>
        </p:nvSpPr>
        <p:spPr>
          <a:xfrm>
            <a:off x="-601787" y="1468735"/>
            <a:ext cx="1389535" cy="1574463"/>
          </a:xfrm>
          <a:custGeom>
            <a:avLst/>
            <a:gdLst/>
            <a:ahLst/>
            <a:cxnLst/>
            <a:rect l="l" t="t" r="r" b="b"/>
            <a:pathLst>
              <a:path w="1389535" h="1574463">
                <a:moveTo>
                  <a:pt x="0" y="0"/>
                </a:moveTo>
                <a:lnTo>
                  <a:pt x="1389535" y="0"/>
                </a:lnTo>
                <a:lnTo>
                  <a:pt x="1389535" y="1574463"/>
                </a:lnTo>
                <a:lnTo>
                  <a:pt x="0" y="1574463"/>
                </a:lnTo>
                <a:lnTo>
                  <a:pt x="0" y="0"/>
                </a:lnTo>
                <a:close/>
              </a:path>
            </a:pathLst>
          </a:custGeom>
          <a:blipFill>
            <a:blip r:embed="rId12"/>
            <a:stretch>
              <a:fillRect/>
            </a:stretch>
          </a:blipFill>
        </p:spPr>
      </p:sp>
      <p:sp>
        <p:nvSpPr>
          <p:cNvPr id="18" name="Freeform 18"/>
          <p:cNvSpPr/>
          <p:nvPr/>
        </p:nvSpPr>
        <p:spPr>
          <a:xfrm>
            <a:off x="205021" y="-174164"/>
            <a:ext cx="1585860" cy="1565870"/>
          </a:xfrm>
          <a:custGeom>
            <a:avLst/>
            <a:gdLst/>
            <a:ahLst/>
            <a:cxnLst/>
            <a:rect l="l" t="t" r="r" b="b"/>
            <a:pathLst>
              <a:path w="1585860" h="1565870">
                <a:moveTo>
                  <a:pt x="0" y="0"/>
                </a:moveTo>
                <a:lnTo>
                  <a:pt x="1585859" y="0"/>
                </a:lnTo>
                <a:lnTo>
                  <a:pt x="1585859" y="1565870"/>
                </a:lnTo>
                <a:lnTo>
                  <a:pt x="0" y="1565870"/>
                </a:lnTo>
                <a:lnTo>
                  <a:pt x="0" y="0"/>
                </a:lnTo>
                <a:close/>
              </a:path>
            </a:pathLst>
          </a:custGeom>
          <a:blipFill>
            <a:blip r:embed="rId13"/>
            <a:stretch>
              <a:fillRect/>
            </a:stretch>
          </a:blipFill>
        </p:spPr>
      </p:sp>
      <p:sp>
        <p:nvSpPr>
          <p:cNvPr id="19" name="Freeform 19"/>
          <p:cNvSpPr/>
          <p:nvPr/>
        </p:nvSpPr>
        <p:spPr>
          <a:xfrm>
            <a:off x="2639155" y="-355033"/>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0" name="Freeform 20"/>
          <p:cNvSpPr/>
          <p:nvPr/>
        </p:nvSpPr>
        <p:spPr>
          <a:xfrm>
            <a:off x="5582059" y="5809831"/>
            <a:ext cx="1585860" cy="1565870"/>
          </a:xfrm>
          <a:custGeom>
            <a:avLst/>
            <a:gdLst/>
            <a:ahLst/>
            <a:cxnLst/>
            <a:rect l="l" t="t" r="r" b="b"/>
            <a:pathLst>
              <a:path w="1585860" h="1565870">
                <a:moveTo>
                  <a:pt x="0" y="0"/>
                </a:moveTo>
                <a:lnTo>
                  <a:pt x="1585859" y="0"/>
                </a:lnTo>
                <a:lnTo>
                  <a:pt x="1585859" y="1565870"/>
                </a:lnTo>
                <a:lnTo>
                  <a:pt x="0" y="1565870"/>
                </a:lnTo>
                <a:lnTo>
                  <a:pt x="0" y="0"/>
                </a:lnTo>
                <a:close/>
              </a:path>
            </a:pathLst>
          </a:custGeom>
          <a:blipFill>
            <a:blip r:embed="rId13"/>
            <a:stretch>
              <a:fillRect/>
            </a:stretch>
          </a:blipFill>
        </p:spPr>
      </p:sp>
      <p:sp>
        <p:nvSpPr>
          <p:cNvPr id="21" name="Freeform 21"/>
          <p:cNvSpPr/>
          <p:nvPr/>
        </p:nvSpPr>
        <p:spPr>
          <a:xfrm>
            <a:off x="11104864" y="1720501"/>
            <a:ext cx="1167340" cy="1322696"/>
          </a:xfrm>
          <a:custGeom>
            <a:avLst/>
            <a:gdLst/>
            <a:ahLst/>
            <a:cxnLst/>
            <a:rect l="l" t="t" r="r" b="b"/>
            <a:pathLst>
              <a:path w="1167340" h="1322696">
                <a:moveTo>
                  <a:pt x="0" y="0"/>
                </a:moveTo>
                <a:lnTo>
                  <a:pt x="1167340" y="0"/>
                </a:lnTo>
                <a:lnTo>
                  <a:pt x="1167340" y="1322697"/>
                </a:lnTo>
                <a:lnTo>
                  <a:pt x="0" y="1322697"/>
                </a:lnTo>
                <a:lnTo>
                  <a:pt x="0" y="0"/>
                </a:lnTo>
                <a:close/>
              </a:path>
            </a:pathLst>
          </a:custGeom>
          <a:blipFill>
            <a:blip r:embed="rId12"/>
            <a:stretch>
              <a:fillRect/>
            </a:stretch>
          </a:blipFill>
        </p:spPr>
      </p:sp>
      <p:sp>
        <p:nvSpPr>
          <p:cNvPr id="22" name="Freeform 22"/>
          <p:cNvSpPr/>
          <p:nvPr/>
        </p:nvSpPr>
        <p:spPr>
          <a:xfrm>
            <a:off x="2823824" y="5734082"/>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23" name="Freeform 23"/>
          <p:cNvSpPr/>
          <p:nvPr/>
        </p:nvSpPr>
        <p:spPr>
          <a:xfrm>
            <a:off x="8078273" y="-67180"/>
            <a:ext cx="1062701" cy="1204131"/>
          </a:xfrm>
          <a:custGeom>
            <a:avLst/>
            <a:gdLst/>
            <a:ahLst/>
            <a:cxnLst/>
            <a:rect l="l" t="t" r="r" b="b"/>
            <a:pathLst>
              <a:path w="1062701" h="1204131">
                <a:moveTo>
                  <a:pt x="0" y="0"/>
                </a:moveTo>
                <a:lnTo>
                  <a:pt x="1062700" y="0"/>
                </a:lnTo>
                <a:lnTo>
                  <a:pt x="1062700" y="1204132"/>
                </a:lnTo>
                <a:lnTo>
                  <a:pt x="0" y="1204132"/>
                </a:lnTo>
                <a:lnTo>
                  <a:pt x="0" y="0"/>
                </a:lnTo>
                <a:close/>
              </a:path>
            </a:pathLst>
          </a:custGeom>
          <a:blipFill>
            <a:blip r:embed="rId12"/>
            <a:stretch>
              <a:fillRect/>
            </a:stretch>
          </a:blipFill>
        </p:spPr>
      </p:sp>
      <p:sp>
        <p:nvSpPr>
          <p:cNvPr id="24" name="Freeform 24"/>
          <p:cNvSpPr/>
          <p:nvPr/>
        </p:nvSpPr>
        <p:spPr>
          <a:xfrm>
            <a:off x="5145000" y="-368434"/>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5" name="Freeform 25"/>
          <p:cNvSpPr/>
          <p:nvPr/>
        </p:nvSpPr>
        <p:spPr>
          <a:xfrm>
            <a:off x="10240361" y="-661047"/>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6" name="Freeform 26"/>
          <p:cNvSpPr/>
          <p:nvPr/>
        </p:nvSpPr>
        <p:spPr>
          <a:xfrm>
            <a:off x="10552140" y="5573348"/>
            <a:ext cx="1585860" cy="1565870"/>
          </a:xfrm>
          <a:custGeom>
            <a:avLst/>
            <a:gdLst/>
            <a:ahLst/>
            <a:cxnLst/>
            <a:rect l="l" t="t" r="r" b="b"/>
            <a:pathLst>
              <a:path w="1585860" h="1565870">
                <a:moveTo>
                  <a:pt x="0" y="0"/>
                </a:moveTo>
                <a:lnTo>
                  <a:pt x="1585860" y="0"/>
                </a:lnTo>
                <a:lnTo>
                  <a:pt x="1585860" y="1565869"/>
                </a:lnTo>
                <a:lnTo>
                  <a:pt x="0" y="1565869"/>
                </a:lnTo>
                <a:lnTo>
                  <a:pt x="0" y="0"/>
                </a:lnTo>
                <a:close/>
              </a:path>
            </a:pathLst>
          </a:custGeom>
          <a:blipFill>
            <a:blip r:embed="rId13"/>
            <a:stretch>
              <a:fillRect/>
            </a:stretch>
          </a:blipFill>
        </p:spPr>
      </p:sp>
      <p:sp>
        <p:nvSpPr>
          <p:cNvPr id="27" name="Freeform 27"/>
          <p:cNvSpPr/>
          <p:nvPr/>
        </p:nvSpPr>
        <p:spPr>
          <a:xfrm>
            <a:off x="176254" y="5813904"/>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8" name="Freeform 28"/>
          <p:cNvSpPr/>
          <p:nvPr/>
        </p:nvSpPr>
        <p:spPr>
          <a:xfrm rot="-10800000">
            <a:off x="11443232" y="4058717"/>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29" name="Freeform 29"/>
          <p:cNvSpPr/>
          <p:nvPr/>
        </p:nvSpPr>
        <p:spPr>
          <a:xfrm>
            <a:off x="7965072" y="5950099"/>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30" name="TextBox 30"/>
          <p:cNvSpPr txBox="1"/>
          <p:nvPr/>
        </p:nvSpPr>
        <p:spPr>
          <a:xfrm>
            <a:off x="205021" y="1344081"/>
            <a:ext cx="11731018" cy="4010521"/>
          </a:xfrm>
          <a:prstGeom prst="rect">
            <a:avLst/>
          </a:prstGeom>
        </p:spPr>
        <p:txBody>
          <a:bodyPr lIns="0" tIns="0" rIns="0" bIns="0" rtlCol="0" anchor="t">
            <a:spAutoFit/>
          </a:bodyPr>
          <a:lstStyle/>
          <a:p>
            <a:pPr algn="ctr">
              <a:lnSpc>
                <a:spcPts val="3499"/>
              </a:lnSpc>
              <a:spcBef>
                <a:spcPct val="0"/>
              </a:spcBef>
            </a:pPr>
            <a:r>
              <a:rPr lang="en-US" sz="2499" b="1" dirty="0" err="1">
                <a:solidFill>
                  <a:srgbClr val="000000"/>
                </a:solidFill>
                <a:latin typeface="Source Han Sans JP Bold"/>
                <a:ea typeface="Source Han Sans JP Bold"/>
                <a:cs typeface="Source Han Sans JP Bold"/>
                <a:sym typeface="Source Han Sans JP Bold"/>
              </a:rPr>
              <a:t>ネットが発達し情報過多になっている昨今</a:t>
            </a:r>
            <a:endParaRPr lang="en-US" sz="2499" b="1" dirty="0">
              <a:solidFill>
                <a:srgbClr val="000000"/>
              </a:solidFill>
              <a:latin typeface="Source Han Sans JP Bold"/>
              <a:ea typeface="Source Han Sans JP Bold"/>
              <a:cs typeface="Source Han Sans JP Bold"/>
              <a:sym typeface="Source Han Sans JP Bold"/>
            </a:endParaRPr>
          </a:p>
          <a:p>
            <a:pPr algn="ctr">
              <a:lnSpc>
                <a:spcPts val="3499"/>
              </a:lnSpc>
              <a:spcBef>
                <a:spcPct val="0"/>
              </a:spcBef>
            </a:pPr>
            <a:r>
              <a:rPr lang="en-US" sz="2499" b="1" dirty="0" err="1">
                <a:solidFill>
                  <a:srgbClr val="000000"/>
                </a:solidFill>
                <a:latin typeface="Source Han Sans JP Bold"/>
                <a:ea typeface="Source Han Sans JP Bold"/>
                <a:cs typeface="Source Han Sans JP Bold"/>
                <a:sym typeface="Source Han Sans JP Bold"/>
              </a:rPr>
              <a:t>ネットでもAIでもなく、触れること、目と目を合わせること、一方通行ではない語り掛け</a:t>
            </a:r>
            <a:r>
              <a:rPr lang="ja-JP" altLang="en-US" sz="2499" b="1" dirty="0">
                <a:solidFill>
                  <a:srgbClr val="000000"/>
                </a:solidFill>
                <a:latin typeface="Source Han Sans JP Bold"/>
                <a:ea typeface="Source Han Sans JP Bold"/>
                <a:cs typeface="Source Han Sans JP Bold"/>
                <a:sym typeface="Source Han Sans JP Bold"/>
              </a:rPr>
              <a:t>が大切、ということを</a:t>
            </a:r>
            <a:r>
              <a:rPr lang="en-US" sz="2499" b="1" dirty="0" err="1">
                <a:solidFill>
                  <a:srgbClr val="000000"/>
                </a:solidFill>
                <a:latin typeface="Source Han Sans JP Bold"/>
                <a:ea typeface="Source Han Sans JP Bold"/>
                <a:cs typeface="Source Han Sans JP Bold"/>
                <a:sym typeface="Source Han Sans JP Bold"/>
              </a:rPr>
              <a:t>ネット社会を否定せず、上手に使いながら伝えていけたらと思う</a:t>
            </a:r>
            <a:r>
              <a:rPr lang="en-US" sz="2499" b="1" dirty="0">
                <a:solidFill>
                  <a:srgbClr val="000000"/>
                </a:solidFill>
                <a:latin typeface="Source Han Sans JP Bold"/>
                <a:ea typeface="Source Han Sans JP Bold"/>
                <a:cs typeface="Source Han Sans JP Bold"/>
                <a:sym typeface="Source Han Sans JP Bold"/>
              </a:rPr>
              <a:t>。</a:t>
            </a:r>
          </a:p>
          <a:p>
            <a:pPr algn="ctr">
              <a:lnSpc>
                <a:spcPts val="3499"/>
              </a:lnSpc>
              <a:spcBef>
                <a:spcPct val="0"/>
              </a:spcBef>
            </a:pPr>
            <a:endParaRPr lang="en-US" sz="2499" b="1" dirty="0">
              <a:solidFill>
                <a:srgbClr val="000000"/>
              </a:solidFill>
              <a:latin typeface="Source Han Sans JP Bold"/>
              <a:ea typeface="Source Han Sans JP Bold"/>
              <a:cs typeface="Source Han Sans JP Bold"/>
              <a:sym typeface="Source Han Sans JP Bold"/>
            </a:endParaRPr>
          </a:p>
          <a:p>
            <a:pPr algn="ctr">
              <a:lnSpc>
                <a:spcPts val="3499"/>
              </a:lnSpc>
              <a:spcBef>
                <a:spcPct val="0"/>
              </a:spcBef>
            </a:pPr>
            <a:endParaRPr lang="en-US" sz="2499" b="1" dirty="0">
              <a:solidFill>
                <a:srgbClr val="000000"/>
              </a:solidFill>
              <a:latin typeface="Source Han Sans JP Bold"/>
              <a:ea typeface="Source Han Sans JP Bold"/>
              <a:cs typeface="Source Han Sans JP Bold"/>
              <a:sym typeface="Source Han Sans JP Bold"/>
            </a:endParaRPr>
          </a:p>
          <a:p>
            <a:pPr algn="ctr">
              <a:lnSpc>
                <a:spcPts val="3499"/>
              </a:lnSpc>
              <a:spcBef>
                <a:spcPct val="0"/>
              </a:spcBef>
            </a:pPr>
            <a:r>
              <a:rPr lang="en-US" sz="2499" b="1" dirty="0" err="1">
                <a:solidFill>
                  <a:srgbClr val="000000"/>
                </a:solidFill>
                <a:latin typeface="Source Han Sans JP Bold"/>
                <a:ea typeface="Source Han Sans JP Bold"/>
                <a:cs typeface="Source Han Sans JP Bold"/>
                <a:sym typeface="Source Han Sans JP Bold"/>
              </a:rPr>
              <a:t>わらべうたベビーマッサージと絵本はこれらを</a:t>
            </a:r>
            <a:endParaRPr lang="en-US" sz="2499" b="1" dirty="0">
              <a:solidFill>
                <a:srgbClr val="000000"/>
              </a:solidFill>
              <a:latin typeface="Source Han Sans JP Bold"/>
              <a:ea typeface="Source Han Sans JP Bold"/>
              <a:cs typeface="Source Han Sans JP Bold"/>
              <a:sym typeface="Source Han Sans JP Bold"/>
            </a:endParaRPr>
          </a:p>
          <a:p>
            <a:pPr algn="ctr">
              <a:lnSpc>
                <a:spcPts val="3499"/>
              </a:lnSpc>
              <a:spcBef>
                <a:spcPct val="0"/>
              </a:spcBef>
            </a:pPr>
            <a:r>
              <a:rPr lang="en-US" sz="2499" b="1" dirty="0" err="1">
                <a:solidFill>
                  <a:srgbClr val="000000"/>
                </a:solidFill>
                <a:latin typeface="Source Han Sans JP Bold"/>
                <a:ea typeface="Source Han Sans JP Bold"/>
                <a:cs typeface="Source Han Sans JP Bold"/>
                <a:sym typeface="Source Han Sans JP Bold"/>
              </a:rPr>
              <a:t>上手に伝えていくことができる最高で最強のコンビの一つだと感じる</a:t>
            </a:r>
            <a:r>
              <a:rPr lang="en-US" sz="2499" b="1" dirty="0">
                <a:solidFill>
                  <a:srgbClr val="000000"/>
                </a:solidFill>
                <a:latin typeface="Source Han Sans JP Bold"/>
                <a:ea typeface="Source Han Sans JP Bold"/>
                <a:cs typeface="Source Han Sans JP Bold"/>
                <a:sym typeface="Source Han Sans JP Bold"/>
              </a:rPr>
              <a:t>。</a:t>
            </a:r>
          </a:p>
          <a:p>
            <a:pPr algn="ctr">
              <a:lnSpc>
                <a:spcPts val="3499"/>
              </a:lnSpc>
              <a:spcBef>
                <a:spcPct val="0"/>
              </a:spcBef>
            </a:pPr>
            <a:r>
              <a:rPr lang="en-US" sz="2499" b="1" dirty="0" err="1">
                <a:solidFill>
                  <a:srgbClr val="D81010"/>
                </a:solidFill>
                <a:latin typeface="Source Han Sans JP Bold"/>
                <a:ea typeface="Source Han Sans JP Bold"/>
                <a:cs typeface="Source Han Sans JP Bold"/>
                <a:sym typeface="Source Han Sans JP Bold"/>
              </a:rPr>
              <a:t>人のぬくもりを感じていただきたい</a:t>
            </a:r>
            <a:r>
              <a:rPr lang="en-US" sz="2499" b="1" dirty="0" err="1">
                <a:solidFill>
                  <a:srgbClr val="000000"/>
                </a:solidFill>
                <a:latin typeface="Source Han Sans JP Bold"/>
                <a:ea typeface="Source Han Sans JP Bold"/>
                <a:cs typeface="Source Han Sans JP Bold"/>
                <a:sym typeface="Source Han Sans JP Bold"/>
              </a:rPr>
              <a:t>、と願う</a:t>
            </a:r>
            <a:r>
              <a:rPr lang="en-US" sz="2499" b="1" dirty="0">
                <a:solidFill>
                  <a:srgbClr val="000000"/>
                </a:solidFill>
                <a:latin typeface="Source Han Sans JP Bold"/>
                <a:ea typeface="Source Han Sans JP Bold"/>
                <a:cs typeface="Source Han Sans JP Bold"/>
                <a:sym typeface="Source Han Sans JP Bold"/>
              </a:rPr>
              <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43209"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160500" y="-1545764"/>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4664209" y="-1427350"/>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7167918" y="-1427350"/>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9818519" y="-1487835"/>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7" name="Freeform 7"/>
          <p:cNvSpPr/>
          <p:nvPr/>
        </p:nvSpPr>
        <p:spPr>
          <a:xfrm>
            <a:off x="-583852"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2074741" y="5870316"/>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Freeform 9"/>
          <p:cNvSpPr/>
          <p:nvPr/>
        </p:nvSpPr>
        <p:spPr>
          <a:xfrm>
            <a:off x="4664209"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0" name="Freeform 10"/>
          <p:cNvSpPr/>
          <p:nvPr/>
        </p:nvSpPr>
        <p:spPr>
          <a:xfrm>
            <a:off x="7288240"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p:cNvSpPr/>
          <p:nvPr/>
        </p:nvSpPr>
        <p:spPr>
          <a:xfrm>
            <a:off x="9912270" y="5809831"/>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a:off x="-1492780" y="331058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a:off x="-1552616" y="845617"/>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Freeform 14"/>
          <p:cNvSpPr/>
          <p:nvPr/>
        </p:nvSpPr>
        <p:spPr>
          <a:xfrm>
            <a:off x="10882668" y="964030"/>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5" name="Freeform 15"/>
          <p:cNvSpPr/>
          <p:nvPr/>
        </p:nvSpPr>
        <p:spPr>
          <a:xfrm>
            <a:off x="11033291" y="3429000"/>
            <a:ext cx="2743200" cy="2743200"/>
          </a:xfrm>
          <a:custGeom>
            <a:avLst/>
            <a:gdLst/>
            <a:ahLst/>
            <a:cxnLst/>
            <a:rect l="l" t="t" r="r" b="b"/>
            <a:pathLst>
              <a:path w="2743200" h="2743200">
                <a:moveTo>
                  <a:pt x="0" y="0"/>
                </a:moveTo>
                <a:lnTo>
                  <a:pt x="2743200" y="0"/>
                </a:lnTo>
                <a:lnTo>
                  <a:pt x="2743200" y="2743200"/>
                </a:lnTo>
                <a:lnTo>
                  <a:pt x="0" y="27432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a:off x="-489747" y="3915592"/>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17" name="Freeform 17"/>
          <p:cNvSpPr/>
          <p:nvPr/>
        </p:nvSpPr>
        <p:spPr>
          <a:xfrm>
            <a:off x="-601787" y="1468735"/>
            <a:ext cx="1389535" cy="1574463"/>
          </a:xfrm>
          <a:custGeom>
            <a:avLst/>
            <a:gdLst/>
            <a:ahLst/>
            <a:cxnLst/>
            <a:rect l="l" t="t" r="r" b="b"/>
            <a:pathLst>
              <a:path w="1389535" h="1574463">
                <a:moveTo>
                  <a:pt x="0" y="0"/>
                </a:moveTo>
                <a:lnTo>
                  <a:pt x="1389535" y="0"/>
                </a:lnTo>
                <a:lnTo>
                  <a:pt x="1389535" y="1574463"/>
                </a:lnTo>
                <a:lnTo>
                  <a:pt x="0" y="1574463"/>
                </a:lnTo>
                <a:lnTo>
                  <a:pt x="0" y="0"/>
                </a:lnTo>
                <a:close/>
              </a:path>
            </a:pathLst>
          </a:custGeom>
          <a:blipFill>
            <a:blip r:embed="rId12"/>
            <a:stretch>
              <a:fillRect/>
            </a:stretch>
          </a:blipFill>
        </p:spPr>
      </p:sp>
      <p:sp>
        <p:nvSpPr>
          <p:cNvPr id="18" name="Freeform 18"/>
          <p:cNvSpPr/>
          <p:nvPr/>
        </p:nvSpPr>
        <p:spPr>
          <a:xfrm>
            <a:off x="205021" y="-174164"/>
            <a:ext cx="1585860" cy="1565870"/>
          </a:xfrm>
          <a:custGeom>
            <a:avLst/>
            <a:gdLst/>
            <a:ahLst/>
            <a:cxnLst/>
            <a:rect l="l" t="t" r="r" b="b"/>
            <a:pathLst>
              <a:path w="1585860" h="1565870">
                <a:moveTo>
                  <a:pt x="0" y="0"/>
                </a:moveTo>
                <a:lnTo>
                  <a:pt x="1585859" y="0"/>
                </a:lnTo>
                <a:lnTo>
                  <a:pt x="1585859" y="1565870"/>
                </a:lnTo>
                <a:lnTo>
                  <a:pt x="0" y="1565870"/>
                </a:lnTo>
                <a:lnTo>
                  <a:pt x="0" y="0"/>
                </a:lnTo>
                <a:close/>
              </a:path>
            </a:pathLst>
          </a:custGeom>
          <a:blipFill>
            <a:blip r:embed="rId13"/>
            <a:stretch>
              <a:fillRect/>
            </a:stretch>
          </a:blipFill>
        </p:spPr>
      </p:sp>
      <p:sp>
        <p:nvSpPr>
          <p:cNvPr id="19" name="Freeform 19"/>
          <p:cNvSpPr/>
          <p:nvPr/>
        </p:nvSpPr>
        <p:spPr>
          <a:xfrm>
            <a:off x="2639155" y="-355033"/>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0" name="Freeform 20"/>
          <p:cNvSpPr/>
          <p:nvPr/>
        </p:nvSpPr>
        <p:spPr>
          <a:xfrm>
            <a:off x="5582059" y="5809831"/>
            <a:ext cx="1585860" cy="1565870"/>
          </a:xfrm>
          <a:custGeom>
            <a:avLst/>
            <a:gdLst/>
            <a:ahLst/>
            <a:cxnLst/>
            <a:rect l="l" t="t" r="r" b="b"/>
            <a:pathLst>
              <a:path w="1585860" h="1565870">
                <a:moveTo>
                  <a:pt x="0" y="0"/>
                </a:moveTo>
                <a:lnTo>
                  <a:pt x="1585859" y="0"/>
                </a:lnTo>
                <a:lnTo>
                  <a:pt x="1585859" y="1565870"/>
                </a:lnTo>
                <a:lnTo>
                  <a:pt x="0" y="1565870"/>
                </a:lnTo>
                <a:lnTo>
                  <a:pt x="0" y="0"/>
                </a:lnTo>
                <a:close/>
              </a:path>
            </a:pathLst>
          </a:custGeom>
          <a:blipFill>
            <a:blip r:embed="rId13"/>
            <a:stretch>
              <a:fillRect/>
            </a:stretch>
          </a:blipFill>
        </p:spPr>
      </p:sp>
      <p:sp>
        <p:nvSpPr>
          <p:cNvPr id="21" name="Freeform 21"/>
          <p:cNvSpPr/>
          <p:nvPr/>
        </p:nvSpPr>
        <p:spPr>
          <a:xfrm>
            <a:off x="11104864" y="1838915"/>
            <a:ext cx="1167340" cy="1322696"/>
          </a:xfrm>
          <a:custGeom>
            <a:avLst/>
            <a:gdLst/>
            <a:ahLst/>
            <a:cxnLst/>
            <a:rect l="l" t="t" r="r" b="b"/>
            <a:pathLst>
              <a:path w="1167340" h="1322696">
                <a:moveTo>
                  <a:pt x="0" y="0"/>
                </a:moveTo>
                <a:lnTo>
                  <a:pt x="1167340" y="0"/>
                </a:lnTo>
                <a:lnTo>
                  <a:pt x="1167340" y="1322696"/>
                </a:lnTo>
                <a:lnTo>
                  <a:pt x="0" y="1322696"/>
                </a:lnTo>
                <a:lnTo>
                  <a:pt x="0" y="0"/>
                </a:lnTo>
                <a:close/>
              </a:path>
            </a:pathLst>
          </a:custGeom>
          <a:blipFill>
            <a:blip r:embed="rId12"/>
            <a:stretch>
              <a:fillRect/>
            </a:stretch>
          </a:blipFill>
        </p:spPr>
      </p:sp>
      <p:sp>
        <p:nvSpPr>
          <p:cNvPr id="22" name="Freeform 22"/>
          <p:cNvSpPr/>
          <p:nvPr/>
        </p:nvSpPr>
        <p:spPr>
          <a:xfrm>
            <a:off x="2823824" y="5734082"/>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23" name="Freeform 23"/>
          <p:cNvSpPr/>
          <p:nvPr/>
        </p:nvSpPr>
        <p:spPr>
          <a:xfrm>
            <a:off x="8078273" y="51234"/>
            <a:ext cx="1062701" cy="1204131"/>
          </a:xfrm>
          <a:custGeom>
            <a:avLst/>
            <a:gdLst/>
            <a:ahLst/>
            <a:cxnLst/>
            <a:rect l="l" t="t" r="r" b="b"/>
            <a:pathLst>
              <a:path w="1062701" h="1204131">
                <a:moveTo>
                  <a:pt x="0" y="0"/>
                </a:moveTo>
                <a:lnTo>
                  <a:pt x="1062700" y="0"/>
                </a:lnTo>
                <a:lnTo>
                  <a:pt x="1062700" y="1204131"/>
                </a:lnTo>
                <a:lnTo>
                  <a:pt x="0" y="1204131"/>
                </a:lnTo>
                <a:lnTo>
                  <a:pt x="0" y="0"/>
                </a:lnTo>
                <a:close/>
              </a:path>
            </a:pathLst>
          </a:custGeom>
          <a:blipFill>
            <a:blip r:embed="rId12"/>
            <a:stretch>
              <a:fillRect/>
            </a:stretch>
          </a:blipFill>
        </p:spPr>
      </p:sp>
      <p:sp>
        <p:nvSpPr>
          <p:cNvPr id="24" name="Freeform 24"/>
          <p:cNvSpPr/>
          <p:nvPr/>
        </p:nvSpPr>
        <p:spPr>
          <a:xfrm>
            <a:off x="5145000" y="-250020"/>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5" name="Freeform 25"/>
          <p:cNvSpPr/>
          <p:nvPr/>
        </p:nvSpPr>
        <p:spPr>
          <a:xfrm>
            <a:off x="10240361" y="-542633"/>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6" name="Freeform 26"/>
          <p:cNvSpPr/>
          <p:nvPr/>
        </p:nvSpPr>
        <p:spPr>
          <a:xfrm>
            <a:off x="10552140" y="5573348"/>
            <a:ext cx="1585860" cy="1565870"/>
          </a:xfrm>
          <a:custGeom>
            <a:avLst/>
            <a:gdLst/>
            <a:ahLst/>
            <a:cxnLst/>
            <a:rect l="l" t="t" r="r" b="b"/>
            <a:pathLst>
              <a:path w="1585860" h="1565870">
                <a:moveTo>
                  <a:pt x="0" y="0"/>
                </a:moveTo>
                <a:lnTo>
                  <a:pt x="1585860" y="0"/>
                </a:lnTo>
                <a:lnTo>
                  <a:pt x="1585860" y="1565869"/>
                </a:lnTo>
                <a:lnTo>
                  <a:pt x="0" y="1565869"/>
                </a:lnTo>
                <a:lnTo>
                  <a:pt x="0" y="0"/>
                </a:lnTo>
                <a:close/>
              </a:path>
            </a:pathLst>
          </a:custGeom>
          <a:blipFill>
            <a:blip r:embed="rId13"/>
            <a:stretch>
              <a:fillRect/>
            </a:stretch>
          </a:blipFill>
        </p:spPr>
      </p:sp>
      <p:sp>
        <p:nvSpPr>
          <p:cNvPr id="27" name="Freeform 27"/>
          <p:cNvSpPr/>
          <p:nvPr/>
        </p:nvSpPr>
        <p:spPr>
          <a:xfrm>
            <a:off x="176254" y="5813904"/>
            <a:ext cx="1585860" cy="1565870"/>
          </a:xfrm>
          <a:custGeom>
            <a:avLst/>
            <a:gdLst/>
            <a:ahLst/>
            <a:cxnLst/>
            <a:rect l="l" t="t" r="r" b="b"/>
            <a:pathLst>
              <a:path w="1585860" h="1565870">
                <a:moveTo>
                  <a:pt x="0" y="0"/>
                </a:moveTo>
                <a:lnTo>
                  <a:pt x="1585860" y="0"/>
                </a:lnTo>
                <a:lnTo>
                  <a:pt x="1585860" y="1565870"/>
                </a:lnTo>
                <a:lnTo>
                  <a:pt x="0" y="1565870"/>
                </a:lnTo>
                <a:lnTo>
                  <a:pt x="0" y="0"/>
                </a:lnTo>
                <a:close/>
              </a:path>
            </a:pathLst>
          </a:custGeom>
          <a:blipFill>
            <a:blip r:embed="rId13"/>
            <a:stretch>
              <a:fillRect/>
            </a:stretch>
          </a:blipFill>
        </p:spPr>
      </p:sp>
      <p:sp>
        <p:nvSpPr>
          <p:cNvPr id="28" name="Freeform 28"/>
          <p:cNvSpPr/>
          <p:nvPr/>
        </p:nvSpPr>
        <p:spPr>
          <a:xfrm rot="-10800000">
            <a:off x="11443232" y="4058717"/>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29" name="Freeform 29"/>
          <p:cNvSpPr/>
          <p:nvPr/>
        </p:nvSpPr>
        <p:spPr>
          <a:xfrm>
            <a:off x="7965072" y="5950099"/>
            <a:ext cx="1389535" cy="1574463"/>
          </a:xfrm>
          <a:custGeom>
            <a:avLst/>
            <a:gdLst/>
            <a:ahLst/>
            <a:cxnLst/>
            <a:rect l="l" t="t" r="r" b="b"/>
            <a:pathLst>
              <a:path w="1389535" h="1574463">
                <a:moveTo>
                  <a:pt x="0" y="0"/>
                </a:moveTo>
                <a:lnTo>
                  <a:pt x="1389535" y="0"/>
                </a:lnTo>
                <a:lnTo>
                  <a:pt x="1389535" y="1574462"/>
                </a:lnTo>
                <a:lnTo>
                  <a:pt x="0" y="1574462"/>
                </a:lnTo>
                <a:lnTo>
                  <a:pt x="0" y="0"/>
                </a:lnTo>
                <a:close/>
              </a:path>
            </a:pathLst>
          </a:custGeom>
          <a:blipFill>
            <a:blip r:embed="rId12"/>
            <a:stretch>
              <a:fillRect/>
            </a:stretch>
          </a:blipFill>
        </p:spPr>
      </p:sp>
      <p:sp>
        <p:nvSpPr>
          <p:cNvPr id="30" name="TextBox 30"/>
          <p:cNvSpPr txBox="1"/>
          <p:nvPr/>
        </p:nvSpPr>
        <p:spPr>
          <a:xfrm>
            <a:off x="1525241" y="2009090"/>
            <a:ext cx="9357427" cy="887095"/>
          </a:xfrm>
          <a:prstGeom prst="rect">
            <a:avLst/>
          </a:prstGeom>
        </p:spPr>
        <p:txBody>
          <a:bodyPr wrap="square" lIns="0" tIns="0" rIns="0" bIns="0" rtlCol="0" anchor="t">
            <a:spAutoFit/>
          </a:bodyPr>
          <a:lstStyle/>
          <a:p>
            <a:pPr algn="ctr">
              <a:lnSpc>
                <a:spcPts val="7279"/>
              </a:lnSpc>
            </a:pPr>
            <a:r>
              <a:rPr lang="en-US" sz="5199" b="1" dirty="0" err="1">
                <a:solidFill>
                  <a:srgbClr val="000000"/>
                </a:solidFill>
                <a:latin typeface="Source Han Sans JP Bold"/>
                <a:ea typeface="Source Han Sans JP Bold"/>
                <a:cs typeface="Source Han Sans JP Bold"/>
                <a:sym typeface="Source Han Sans JP Bold"/>
              </a:rPr>
              <a:t>ご清聴ありがとうございました</a:t>
            </a:r>
            <a:endParaRPr lang="en-US" sz="5199" b="1" dirty="0">
              <a:solidFill>
                <a:srgbClr val="000000"/>
              </a:solidFill>
              <a:latin typeface="Source Han Sans JP Bold"/>
              <a:ea typeface="Source Han Sans JP Bold"/>
              <a:cs typeface="Source Han Sans JP Bold"/>
              <a:sym typeface="Source Han Sans JP Bold"/>
            </a:endParaRPr>
          </a:p>
        </p:txBody>
      </p:sp>
      <p:sp>
        <p:nvSpPr>
          <p:cNvPr id="31" name="TextBox 31"/>
          <p:cNvSpPr txBox="1"/>
          <p:nvPr/>
        </p:nvSpPr>
        <p:spPr>
          <a:xfrm>
            <a:off x="2419996" y="3493567"/>
            <a:ext cx="7455456" cy="887095"/>
          </a:xfrm>
          <a:prstGeom prst="rect">
            <a:avLst/>
          </a:prstGeom>
        </p:spPr>
        <p:txBody>
          <a:bodyPr lIns="0" tIns="0" rIns="0" bIns="0" rtlCol="0" anchor="t">
            <a:spAutoFit/>
          </a:bodyPr>
          <a:lstStyle/>
          <a:p>
            <a:pPr algn="ctr">
              <a:lnSpc>
                <a:spcPts val="7279"/>
              </a:lnSpc>
            </a:pPr>
            <a:r>
              <a:rPr lang="en-US" sz="5199" b="1">
                <a:solidFill>
                  <a:srgbClr val="000000"/>
                </a:solidFill>
                <a:latin typeface="Source Han Sans JP Bold"/>
                <a:ea typeface="Source Han Sans JP Bold"/>
                <a:cs typeface="Source Han Sans JP Bold"/>
                <a:sym typeface="Source Han Sans JP Bold"/>
              </a:rPr>
              <a:t>Thank you for listening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257</TotalTime>
  <Words>392</Words>
  <Application>Microsoft Office PowerPoint</Application>
  <PresentationFormat>ワイド画面</PresentationFormat>
  <Paragraphs>143</Paragraphs>
  <Slides>20</Slides>
  <Notes>0</Notes>
  <HiddenSlides>1</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20</vt:i4>
      </vt:variant>
    </vt:vector>
  </HeadingPairs>
  <TitlesOfParts>
    <vt:vector size="24" baseType="lpstr">
      <vt:lpstr>Arial</vt:lpstr>
      <vt:lpstr>Calibri</vt:lpstr>
      <vt:lpstr>Source Han Sans JP Bold</vt:lpstr>
      <vt:lpstr>Office Theme</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わらべうたベビーマッサージと 絵本の 密接な関係</dc:title>
  <dc:creator>石津由美</dc:creator>
  <cp:lastModifiedBy>由美 石津</cp:lastModifiedBy>
  <cp:revision>9</cp:revision>
  <dcterms:created xsi:type="dcterms:W3CDTF">2006-08-16T00:00:00Z</dcterms:created>
  <dcterms:modified xsi:type="dcterms:W3CDTF">2026-08-19T05:32:25Z</dcterms:modified>
  <dc:identifier>DAHG7NL1Zvs</dc:identifier>
</cp:coreProperties>
</file>